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handoutMasterIdLst>
    <p:handoutMasterId r:id="rId41"/>
  </p:handoutMasterIdLst>
  <p:sldIdLst>
    <p:sldId id="256" r:id="rId2"/>
    <p:sldId id="341" r:id="rId3"/>
    <p:sldId id="439" r:id="rId4"/>
    <p:sldId id="440" r:id="rId5"/>
    <p:sldId id="441" r:id="rId6"/>
    <p:sldId id="442" r:id="rId7"/>
    <p:sldId id="443" r:id="rId8"/>
    <p:sldId id="257" r:id="rId9"/>
    <p:sldId id="424" r:id="rId10"/>
    <p:sldId id="438" r:id="rId11"/>
    <p:sldId id="426" r:id="rId12"/>
    <p:sldId id="314" r:id="rId13"/>
    <p:sldId id="425" r:id="rId14"/>
    <p:sldId id="427" r:id="rId15"/>
    <p:sldId id="434" r:id="rId16"/>
    <p:sldId id="414" r:id="rId17"/>
    <p:sldId id="428" r:id="rId18"/>
    <p:sldId id="350" r:id="rId19"/>
    <p:sldId id="348" r:id="rId20"/>
    <p:sldId id="411" r:id="rId21"/>
    <p:sldId id="407" r:id="rId22"/>
    <p:sldId id="296" r:id="rId23"/>
    <p:sldId id="317" r:id="rId24"/>
    <p:sldId id="318" r:id="rId25"/>
    <p:sldId id="420" r:id="rId26"/>
    <p:sldId id="305" r:id="rId27"/>
    <p:sldId id="436" r:id="rId28"/>
    <p:sldId id="437" r:id="rId29"/>
    <p:sldId id="435" r:id="rId30"/>
    <p:sldId id="303" r:id="rId31"/>
    <p:sldId id="423" r:id="rId32"/>
    <p:sldId id="264" r:id="rId33"/>
    <p:sldId id="401" r:id="rId34"/>
    <p:sldId id="410" r:id="rId35"/>
    <p:sldId id="412" r:id="rId36"/>
    <p:sldId id="321" r:id="rId37"/>
    <p:sldId id="310" r:id="rId38"/>
    <p:sldId id="292" r:id="rId39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54" autoAdjust="0"/>
    <p:restoredTop sz="88776" autoAdjust="0"/>
  </p:normalViewPr>
  <p:slideViewPr>
    <p:cSldViewPr>
      <p:cViewPr varScale="1">
        <p:scale>
          <a:sx n="91" d="100"/>
          <a:sy n="91" d="100"/>
        </p:scale>
        <p:origin x="159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EA7B25-12D7-40DE-B77D-B37629FFBAE2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0FF2355-D4A2-4481-AD81-335B0AABEBCF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800" dirty="0"/>
            <a:t>24 month curriculum</a:t>
          </a:r>
        </a:p>
      </dgm:t>
    </dgm:pt>
    <dgm:pt modelId="{A9D18F41-27BC-47C7-B381-83859C288D31}" type="parTrans" cxnId="{5D142D17-B1F8-4985-8327-91FADF93CC6D}">
      <dgm:prSet/>
      <dgm:spPr/>
      <dgm:t>
        <a:bodyPr/>
        <a:lstStyle/>
        <a:p>
          <a:endParaRPr lang="en-US"/>
        </a:p>
      </dgm:t>
    </dgm:pt>
    <dgm:pt modelId="{29757C75-46BE-4BD7-B12A-16014B466A3A}" type="sibTrans" cxnId="{5D142D17-B1F8-4985-8327-91FADF93CC6D}">
      <dgm:prSet/>
      <dgm:spPr/>
      <dgm:t>
        <a:bodyPr/>
        <a:lstStyle/>
        <a:p>
          <a:endParaRPr lang="en-US"/>
        </a:p>
      </dgm:t>
    </dgm:pt>
    <dgm:pt modelId="{00BDCCA9-E70C-491C-8EA3-4203849B56FD}">
      <dgm:prSet custT="1"/>
      <dgm:spPr/>
      <dgm:t>
        <a:bodyPr/>
        <a:lstStyle/>
        <a:p>
          <a:r>
            <a:rPr lang="en-US" sz="2400" dirty="0"/>
            <a:t>12 </a:t>
          </a:r>
          <a:r>
            <a:rPr lang="en-US" sz="2400" dirty="0" err="1"/>
            <a:t>mo</a:t>
          </a:r>
          <a:r>
            <a:rPr lang="en-US" sz="2400" dirty="0"/>
            <a:t> coursework</a:t>
          </a:r>
        </a:p>
      </dgm:t>
    </dgm:pt>
    <dgm:pt modelId="{A5D44464-E7ED-4E0D-A3E4-F2682D0D9800}" type="parTrans" cxnId="{10926F96-E7B1-4B8F-ADB3-F866E687A51F}">
      <dgm:prSet/>
      <dgm:spPr/>
      <dgm:t>
        <a:bodyPr/>
        <a:lstStyle/>
        <a:p>
          <a:endParaRPr lang="en-US"/>
        </a:p>
      </dgm:t>
    </dgm:pt>
    <dgm:pt modelId="{E5B2CC69-4236-4F72-93FD-B063B6D98915}" type="sibTrans" cxnId="{10926F96-E7B1-4B8F-ADB3-F866E687A51F}">
      <dgm:prSet/>
      <dgm:spPr/>
      <dgm:t>
        <a:bodyPr/>
        <a:lstStyle/>
        <a:p>
          <a:endParaRPr lang="en-US"/>
        </a:p>
      </dgm:t>
    </dgm:pt>
    <dgm:pt modelId="{662E11A8-A760-4D2F-805D-1A4649356CEE}">
      <dgm:prSet custT="1"/>
      <dgm:spPr/>
      <dgm:t>
        <a:bodyPr/>
        <a:lstStyle/>
        <a:p>
          <a:r>
            <a:rPr lang="en-US" sz="1800" dirty="0"/>
            <a:t>Anatomy, physiology, medicine, pharmacology</a:t>
          </a:r>
        </a:p>
      </dgm:t>
    </dgm:pt>
    <dgm:pt modelId="{66113505-7137-4EF9-B411-B2DCDDD78EBF}" type="parTrans" cxnId="{BA44F022-5FAC-41C5-9173-24EC71EE9967}">
      <dgm:prSet/>
      <dgm:spPr/>
      <dgm:t>
        <a:bodyPr/>
        <a:lstStyle/>
        <a:p>
          <a:endParaRPr lang="en-US"/>
        </a:p>
      </dgm:t>
    </dgm:pt>
    <dgm:pt modelId="{0FAE3485-03D3-4D76-A725-7248E36D6BC0}" type="sibTrans" cxnId="{BA44F022-5FAC-41C5-9173-24EC71EE9967}">
      <dgm:prSet/>
      <dgm:spPr/>
      <dgm:t>
        <a:bodyPr/>
        <a:lstStyle/>
        <a:p>
          <a:endParaRPr lang="en-US"/>
        </a:p>
      </dgm:t>
    </dgm:pt>
    <dgm:pt modelId="{B8F81A08-FD6E-4425-B672-E769CAF9A176}">
      <dgm:prSet custT="1"/>
      <dgm:spPr/>
      <dgm:t>
        <a:bodyPr/>
        <a:lstStyle/>
        <a:p>
          <a:r>
            <a:rPr lang="en-US" sz="1800" dirty="0"/>
            <a:t>EKG, radiology, clinical procedures, evidence-based medicine</a:t>
          </a:r>
        </a:p>
      </dgm:t>
    </dgm:pt>
    <dgm:pt modelId="{1E7A3799-4072-41A0-8EA7-3327BA7FE77E}" type="parTrans" cxnId="{A029A3B6-F8D1-4A40-AF64-12C1053A57E5}">
      <dgm:prSet/>
      <dgm:spPr/>
      <dgm:t>
        <a:bodyPr/>
        <a:lstStyle/>
        <a:p>
          <a:endParaRPr lang="en-US"/>
        </a:p>
      </dgm:t>
    </dgm:pt>
    <dgm:pt modelId="{557576EC-7C6C-4D50-9028-B0C39B79C54B}" type="sibTrans" cxnId="{A029A3B6-F8D1-4A40-AF64-12C1053A57E5}">
      <dgm:prSet/>
      <dgm:spPr/>
      <dgm:t>
        <a:bodyPr/>
        <a:lstStyle/>
        <a:p>
          <a:endParaRPr lang="en-US"/>
        </a:p>
      </dgm:t>
    </dgm:pt>
    <dgm:pt modelId="{69E8A6E5-5434-4978-ABAB-8B41F7613997}">
      <dgm:prSet custT="1"/>
      <dgm:spPr/>
      <dgm:t>
        <a:bodyPr/>
        <a:lstStyle/>
        <a:p>
          <a:r>
            <a:rPr lang="en-US" sz="2400" dirty="0"/>
            <a:t>12 </a:t>
          </a:r>
          <a:r>
            <a:rPr lang="en-US" sz="2400" dirty="0" err="1"/>
            <a:t>mo</a:t>
          </a:r>
          <a:r>
            <a:rPr lang="en-US" sz="2400" dirty="0"/>
            <a:t> clinical rotations</a:t>
          </a:r>
        </a:p>
        <a:p>
          <a:r>
            <a:rPr lang="en-US" sz="1800" dirty="0"/>
            <a:t>Medicine, Primary Care, Surgery,  Critical Care, Women’s Health, Psychiatry, Emergency Medicine,        (3) Electives</a:t>
          </a:r>
          <a:endParaRPr lang="en-US" sz="2400" dirty="0"/>
        </a:p>
      </dgm:t>
    </dgm:pt>
    <dgm:pt modelId="{D9362D1C-55E2-48ED-8B15-9B7A4B245472}" type="parTrans" cxnId="{747F557F-BF61-4781-8978-DE82C2892A2A}">
      <dgm:prSet/>
      <dgm:spPr/>
      <dgm:t>
        <a:bodyPr/>
        <a:lstStyle/>
        <a:p>
          <a:endParaRPr lang="en-US"/>
        </a:p>
      </dgm:t>
    </dgm:pt>
    <dgm:pt modelId="{FAB3545A-7DA9-421E-B215-356197498678}" type="sibTrans" cxnId="{747F557F-BF61-4781-8978-DE82C2892A2A}">
      <dgm:prSet/>
      <dgm:spPr/>
      <dgm:t>
        <a:bodyPr/>
        <a:lstStyle/>
        <a:p>
          <a:endParaRPr lang="en-US"/>
        </a:p>
      </dgm:t>
    </dgm:pt>
    <dgm:pt modelId="{E70F2E42-39AB-488B-B2A4-806CD6322E69}">
      <dgm:prSet custT="1"/>
      <dgm:spPr/>
      <dgm:t>
        <a:bodyPr/>
        <a:lstStyle/>
        <a:p>
          <a:r>
            <a:rPr lang="en-US" sz="1800" dirty="0"/>
            <a:t>Differential dx (disease processes), physical diagnosis</a:t>
          </a:r>
        </a:p>
      </dgm:t>
    </dgm:pt>
    <dgm:pt modelId="{611E09A8-E86A-4F2A-AB72-955341CE4867}" type="parTrans" cxnId="{9EB6E293-DFEB-4803-9788-B52C98786E53}">
      <dgm:prSet/>
      <dgm:spPr/>
      <dgm:t>
        <a:bodyPr/>
        <a:lstStyle/>
        <a:p>
          <a:endParaRPr lang="en-US"/>
        </a:p>
      </dgm:t>
    </dgm:pt>
    <dgm:pt modelId="{7C96E4D5-6F31-4CFB-B93C-8171858BC57A}" type="sibTrans" cxnId="{9EB6E293-DFEB-4803-9788-B52C98786E53}">
      <dgm:prSet/>
      <dgm:spPr/>
      <dgm:t>
        <a:bodyPr/>
        <a:lstStyle/>
        <a:p>
          <a:endParaRPr lang="en-US"/>
        </a:p>
      </dgm:t>
    </dgm:pt>
    <dgm:pt modelId="{191F8D2C-8A62-43A1-99A4-E28F6288F888}" type="pres">
      <dgm:prSet presAssocID="{DDEA7B25-12D7-40DE-B77D-B37629FFBAE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4BDE578-D26B-42C6-9150-D15D23312980}" type="pres">
      <dgm:prSet presAssocID="{10FF2355-D4A2-4481-AD81-335B0AABEBCF}" presName="root" presStyleCnt="0"/>
      <dgm:spPr/>
    </dgm:pt>
    <dgm:pt modelId="{BD3FE943-CC11-47FE-BA76-67ACEA7C311D}" type="pres">
      <dgm:prSet presAssocID="{10FF2355-D4A2-4481-AD81-335B0AABEBCF}" presName="rootComposite" presStyleCnt="0"/>
      <dgm:spPr/>
    </dgm:pt>
    <dgm:pt modelId="{2C7316DB-5584-4567-966C-391884FA8E35}" type="pres">
      <dgm:prSet presAssocID="{10FF2355-D4A2-4481-AD81-335B0AABEBCF}" presName="rootText" presStyleLbl="node1" presStyleIdx="0" presStyleCnt="1" custScaleX="205652" custScaleY="126527" custLinFactNeighborX="18383" custLinFactNeighborY="9600"/>
      <dgm:spPr/>
      <dgm:t>
        <a:bodyPr/>
        <a:lstStyle/>
        <a:p>
          <a:endParaRPr lang="en-US"/>
        </a:p>
      </dgm:t>
    </dgm:pt>
    <dgm:pt modelId="{91053FE9-3EF5-4781-906E-C270C54756F6}" type="pres">
      <dgm:prSet presAssocID="{10FF2355-D4A2-4481-AD81-335B0AABEBCF}" presName="rootConnector" presStyleLbl="node1" presStyleIdx="0" presStyleCnt="1"/>
      <dgm:spPr/>
      <dgm:t>
        <a:bodyPr/>
        <a:lstStyle/>
        <a:p>
          <a:endParaRPr lang="en-US"/>
        </a:p>
      </dgm:t>
    </dgm:pt>
    <dgm:pt modelId="{2E46B112-36ED-4B37-9C1B-DB3789361E3D}" type="pres">
      <dgm:prSet presAssocID="{10FF2355-D4A2-4481-AD81-335B0AABEBCF}" presName="childShape" presStyleCnt="0"/>
      <dgm:spPr/>
    </dgm:pt>
    <dgm:pt modelId="{793C6C53-F312-4C9E-A748-A2401121A392}" type="pres">
      <dgm:prSet presAssocID="{A5D44464-E7ED-4E0D-A3E4-F2682D0D9800}" presName="Name13" presStyleLbl="parChTrans1D2" presStyleIdx="0" presStyleCnt="2"/>
      <dgm:spPr/>
      <dgm:t>
        <a:bodyPr/>
        <a:lstStyle/>
        <a:p>
          <a:endParaRPr lang="en-US"/>
        </a:p>
      </dgm:t>
    </dgm:pt>
    <dgm:pt modelId="{EC57B30A-205E-4668-9ADE-51CD33C564CB}" type="pres">
      <dgm:prSet presAssocID="{00BDCCA9-E70C-491C-8EA3-4203849B56FD}" presName="childText" presStyleLbl="bgAcc1" presStyleIdx="0" presStyleCnt="2" custScaleX="316616" custScaleY="306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7C36D3-BDDE-4E44-8EEB-BCE2B6650532}" type="pres">
      <dgm:prSet presAssocID="{D9362D1C-55E2-48ED-8B15-9B7A4B245472}" presName="Name13" presStyleLbl="parChTrans1D2" presStyleIdx="1" presStyleCnt="2"/>
      <dgm:spPr/>
      <dgm:t>
        <a:bodyPr/>
        <a:lstStyle/>
        <a:p>
          <a:endParaRPr lang="en-US"/>
        </a:p>
      </dgm:t>
    </dgm:pt>
    <dgm:pt modelId="{18FED876-5EE4-40C9-95AB-D0EFA9082D82}" type="pres">
      <dgm:prSet presAssocID="{69E8A6E5-5434-4978-ABAB-8B41F7613997}" presName="childText" presStyleLbl="bgAcc1" presStyleIdx="1" presStyleCnt="2" custScaleX="259564" custScaleY="224177" custLinFactNeighborX="32642" custLinFactNeighborY="588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AA329B-5DAC-47AF-B456-49E74BEE263E}" type="presOf" srcId="{10FF2355-D4A2-4481-AD81-335B0AABEBCF}" destId="{2C7316DB-5584-4567-966C-391884FA8E35}" srcOrd="0" destOrd="0" presId="urn:microsoft.com/office/officeart/2005/8/layout/hierarchy3"/>
    <dgm:cxn modelId="{5D142D17-B1F8-4985-8327-91FADF93CC6D}" srcId="{DDEA7B25-12D7-40DE-B77D-B37629FFBAE2}" destId="{10FF2355-D4A2-4481-AD81-335B0AABEBCF}" srcOrd="0" destOrd="0" parTransId="{A9D18F41-27BC-47C7-B381-83859C288D31}" sibTransId="{29757C75-46BE-4BD7-B12A-16014B466A3A}"/>
    <dgm:cxn modelId="{2DA70E97-DBB1-4D1A-AFF3-629982A069A8}" type="presOf" srcId="{A5D44464-E7ED-4E0D-A3E4-F2682D0D9800}" destId="{793C6C53-F312-4C9E-A748-A2401121A392}" srcOrd="0" destOrd="0" presId="urn:microsoft.com/office/officeart/2005/8/layout/hierarchy3"/>
    <dgm:cxn modelId="{17F7894E-95AF-492D-8D29-1CF52F3958EE}" type="presOf" srcId="{E70F2E42-39AB-488B-B2A4-806CD6322E69}" destId="{EC57B30A-205E-4668-9ADE-51CD33C564CB}" srcOrd="0" destOrd="2" presId="urn:microsoft.com/office/officeart/2005/8/layout/hierarchy3"/>
    <dgm:cxn modelId="{67CEB395-AA40-47DE-997C-FB3F8F2C1386}" type="presOf" srcId="{DDEA7B25-12D7-40DE-B77D-B37629FFBAE2}" destId="{191F8D2C-8A62-43A1-99A4-E28F6288F888}" srcOrd="0" destOrd="0" presId="urn:microsoft.com/office/officeart/2005/8/layout/hierarchy3"/>
    <dgm:cxn modelId="{747F557F-BF61-4781-8978-DE82C2892A2A}" srcId="{10FF2355-D4A2-4481-AD81-335B0AABEBCF}" destId="{69E8A6E5-5434-4978-ABAB-8B41F7613997}" srcOrd="1" destOrd="0" parTransId="{D9362D1C-55E2-48ED-8B15-9B7A4B245472}" sibTransId="{FAB3545A-7DA9-421E-B215-356197498678}"/>
    <dgm:cxn modelId="{C239B2B9-C616-423A-886C-DB5F4CC814F7}" type="presOf" srcId="{662E11A8-A760-4D2F-805D-1A4649356CEE}" destId="{EC57B30A-205E-4668-9ADE-51CD33C564CB}" srcOrd="0" destOrd="1" presId="urn:microsoft.com/office/officeart/2005/8/layout/hierarchy3"/>
    <dgm:cxn modelId="{BA44F022-5FAC-41C5-9173-24EC71EE9967}" srcId="{00BDCCA9-E70C-491C-8EA3-4203849B56FD}" destId="{662E11A8-A760-4D2F-805D-1A4649356CEE}" srcOrd="0" destOrd="0" parTransId="{66113505-7137-4EF9-B411-B2DCDDD78EBF}" sibTransId="{0FAE3485-03D3-4D76-A725-7248E36D6BC0}"/>
    <dgm:cxn modelId="{6AC51BD7-18A3-46AE-9EEC-17D909958FA2}" type="presOf" srcId="{D9362D1C-55E2-48ED-8B15-9B7A4B245472}" destId="{B27C36D3-BDDE-4E44-8EEB-BCE2B6650532}" srcOrd="0" destOrd="0" presId="urn:microsoft.com/office/officeart/2005/8/layout/hierarchy3"/>
    <dgm:cxn modelId="{9EB6E293-DFEB-4803-9788-B52C98786E53}" srcId="{00BDCCA9-E70C-491C-8EA3-4203849B56FD}" destId="{E70F2E42-39AB-488B-B2A4-806CD6322E69}" srcOrd="1" destOrd="0" parTransId="{611E09A8-E86A-4F2A-AB72-955341CE4867}" sibTransId="{7C96E4D5-6F31-4CFB-B93C-8171858BC57A}"/>
    <dgm:cxn modelId="{4C9EEAAB-036B-4BEA-8BF0-8201E2AE04DC}" type="presOf" srcId="{B8F81A08-FD6E-4425-B672-E769CAF9A176}" destId="{EC57B30A-205E-4668-9ADE-51CD33C564CB}" srcOrd="0" destOrd="3" presId="urn:microsoft.com/office/officeart/2005/8/layout/hierarchy3"/>
    <dgm:cxn modelId="{FC7CA97C-D81E-4D04-909A-6572A622B3AE}" type="presOf" srcId="{69E8A6E5-5434-4978-ABAB-8B41F7613997}" destId="{18FED876-5EE4-40C9-95AB-D0EFA9082D82}" srcOrd="0" destOrd="0" presId="urn:microsoft.com/office/officeart/2005/8/layout/hierarchy3"/>
    <dgm:cxn modelId="{A029A3B6-F8D1-4A40-AF64-12C1053A57E5}" srcId="{00BDCCA9-E70C-491C-8EA3-4203849B56FD}" destId="{B8F81A08-FD6E-4425-B672-E769CAF9A176}" srcOrd="2" destOrd="0" parTransId="{1E7A3799-4072-41A0-8EA7-3327BA7FE77E}" sibTransId="{557576EC-7C6C-4D50-9028-B0C39B79C54B}"/>
    <dgm:cxn modelId="{F31DFD83-F3F3-43D4-BABC-1474B4AE41CA}" type="presOf" srcId="{00BDCCA9-E70C-491C-8EA3-4203849B56FD}" destId="{EC57B30A-205E-4668-9ADE-51CD33C564CB}" srcOrd="0" destOrd="0" presId="urn:microsoft.com/office/officeart/2005/8/layout/hierarchy3"/>
    <dgm:cxn modelId="{299A4711-2A7C-4282-A979-E17A2E2EE827}" type="presOf" srcId="{10FF2355-D4A2-4481-AD81-335B0AABEBCF}" destId="{91053FE9-3EF5-4781-906E-C270C54756F6}" srcOrd="1" destOrd="0" presId="urn:microsoft.com/office/officeart/2005/8/layout/hierarchy3"/>
    <dgm:cxn modelId="{10926F96-E7B1-4B8F-ADB3-F866E687A51F}" srcId="{10FF2355-D4A2-4481-AD81-335B0AABEBCF}" destId="{00BDCCA9-E70C-491C-8EA3-4203849B56FD}" srcOrd="0" destOrd="0" parTransId="{A5D44464-E7ED-4E0D-A3E4-F2682D0D9800}" sibTransId="{E5B2CC69-4236-4F72-93FD-B063B6D98915}"/>
    <dgm:cxn modelId="{501B98B8-8BE7-48D2-90C5-A08192803847}" type="presParOf" srcId="{191F8D2C-8A62-43A1-99A4-E28F6288F888}" destId="{84BDE578-D26B-42C6-9150-D15D23312980}" srcOrd="0" destOrd="0" presId="urn:microsoft.com/office/officeart/2005/8/layout/hierarchy3"/>
    <dgm:cxn modelId="{4B51D914-E91D-4232-9376-DA671016D509}" type="presParOf" srcId="{84BDE578-D26B-42C6-9150-D15D23312980}" destId="{BD3FE943-CC11-47FE-BA76-67ACEA7C311D}" srcOrd="0" destOrd="0" presId="urn:microsoft.com/office/officeart/2005/8/layout/hierarchy3"/>
    <dgm:cxn modelId="{A9019ED8-5FFE-475C-9A0F-CDDE25A09680}" type="presParOf" srcId="{BD3FE943-CC11-47FE-BA76-67ACEA7C311D}" destId="{2C7316DB-5584-4567-966C-391884FA8E35}" srcOrd="0" destOrd="0" presId="urn:microsoft.com/office/officeart/2005/8/layout/hierarchy3"/>
    <dgm:cxn modelId="{296E4671-2094-4484-A265-7D5DAA5F4165}" type="presParOf" srcId="{BD3FE943-CC11-47FE-BA76-67ACEA7C311D}" destId="{91053FE9-3EF5-4781-906E-C270C54756F6}" srcOrd="1" destOrd="0" presId="urn:microsoft.com/office/officeart/2005/8/layout/hierarchy3"/>
    <dgm:cxn modelId="{DADDDAA1-4482-4B0C-8FF3-2C533C6EB55A}" type="presParOf" srcId="{84BDE578-D26B-42C6-9150-D15D23312980}" destId="{2E46B112-36ED-4B37-9C1B-DB3789361E3D}" srcOrd="1" destOrd="0" presId="urn:microsoft.com/office/officeart/2005/8/layout/hierarchy3"/>
    <dgm:cxn modelId="{65F81BD2-7311-44DE-9EEF-223C5ACFB20C}" type="presParOf" srcId="{2E46B112-36ED-4B37-9C1B-DB3789361E3D}" destId="{793C6C53-F312-4C9E-A748-A2401121A392}" srcOrd="0" destOrd="0" presId="urn:microsoft.com/office/officeart/2005/8/layout/hierarchy3"/>
    <dgm:cxn modelId="{D39A0F16-D70B-43B5-B9E7-6F80BE8F8448}" type="presParOf" srcId="{2E46B112-36ED-4B37-9C1B-DB3789361E3D}" destId="{EC57B30A-205E-4668-9ADE-51CD33C564CB}" srcOrd="1" destOrd="0" presId="urn:microsoft.com/office/officeart/2005/8/layout/hierarchy3"/>
    <dgm:cxn modelId="{1B154612-0D7D-44F3-9447-E7D987F9560F}" type="presParOf" srcId="{2E46B112-36ED-4B37-9C1B-DB3789361E3D}" destId="{B27C36D3-BDDE-4E44-8EEB-BCE2B6650532}" srcOrd="2" destOrd="0" presId="urn:microsoft.com/office/officeart/2005/8/layout/hierarchy3"/>
    <dgm:cxn modelId="{ACEED43A-674B-444A-8498-E35E84A75BAA}" type="presParOf" srcId="{2E46B112-36ED-4B37-9C1B-DB3789361E3D}" destId="{18FED876-5EE4-40C9-95AB-D0EFA9082D8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7316DB-5584-4567-966C-391884FA8E35}">
      <dsp:nvSpPr>
        <dsp:cNvPr id="0" name=""/>
        <dsp:cNvSpPr/>
      </dsp:nvSpPr>
      <dsp:spPr>
        <a:xfrm>
          <a:off x="2266001" y="79286"/>
          <a:ext cx="3255377" cy="1001432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24 month curriculum</a:t>
          </a:r>
        </a:p>
      </dsp:txBody>
      <dsp:txXfrm>
        <a:off x="2295332" y="108617"/>
        <a:ext cx="3196715" cy="942770"/>
      </dsp:txXfrm>
    </dsp:sp>
    <dsp:sp modelId="{793C6C53-F312-4C9E-A748-A2401121A392}">
      <dsp:nvSpPr>
        <dsp:cNvPr id="0" name=""/>
        <dsp:cNvSpPr/>
      </dsp:nvSpPr>
      <dsp:spPr>
        <a:xfrm>
          <a:off x="2545819" y="1080719"/>
          <a:ext cx="91440" cy="13331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33192"/>
              </a:lnTo>
              <a:lnTo>
                <a:pt x="80263" y="133319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57B30A-205E-4668-9ADE-51CD33C564CB}">
      <dsp:nvSpPr>
        <dsp:cNvPr id="0" name=""/>
        <dsp:cNvSpPr/>
      </dsp:nvSpPr>
      <dsp:spPr>
        <a:xfrm>
          <a:off x="2626082" y="1202606"/>
          <a:ext cx="4009509" cy="24226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12 </a:t>
          </a:r>
          <a:r>
            <a:rPr lang="en-US" sz="2400" kern="1200" dirty="0" err="1"/>
            <a:t>mo</a:t>
          </a:r>
          <a:r>
            <a:rPr lang="en-US" sz="2400" kern="1200" dirty="0"/>
            <a:t> coursework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Anatomy, physiology, medicine, pharmacology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Differential dx (disease processes), physical diagnosis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EKG, radiology, clinical procedures, evidence-based medicine</a:t>
          </a:r>
        </a:p>
      </dsp:txBody>
      <dsp:txXfrm>
        <a:off x="2697038" y="1273562"/>
        <a:ext cx="3867597" cy="2280697"/>
      </dsp:txXfrm>
    </dsp:sp>
    <dsp:sp modelId="{B27C36D3-BDDE-4E44-8EEB-BCE2B6650532}">
      <dsp:nvSpPr>
        <dsp:cNvPr id="0" name=""/>
        <dsp:cNvSpPr/>
      </dsp:nvSpPr>
      <dsp:spPr>
        <a:xfrm>
          <a:off x="2591539" y="1080719"/>
          <a:ext cx="447909" cy="3632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32825"/>
              </a:lnTo>
              <a:lnTo>
                <a:pt x="447909" y="363282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FED876-5EE4-40C9-95AB-D0EFA9082D82}">
      <dsp:nvSpPr>
        <dsp:cNvPr id="0" name=""/>
        <dsp:cNvSpPr/>
      </dsp:nvSpPr>
      <dsp:spPr>
        <a:xfrm>
          <a:off x="3039449" y="3826389"/>
          <a:ext cx="3287024" cy="17743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12 </a:t>
          </a:r>
          <a:r>
            <a:rPr lang="en-US" sz="2400" kern="1200" dirty="0" err="1"/>
            <a:t>mo</a:t>
          </a:r>
          <a:r>
            <a:rPr lang="en-US" sz="2400" kern="1200" dirty="0"/>
            <a:t> clinical rotations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Medicine, Primary Care, Surgery,  Critical Care, Women’s Health, Psychiatry, Emergency Medicine,        (3) Electives</a:t>
          </a:r>
          <a:endParaRPr lang="en-US" sz="2400" kern="1200" dirty="0"/>
        </a:p>
      </dsp:txBody>
      <dsp:txXfrm>
        <a:off x="3091417" y="3878357"/>
        <a:ext cx="3183088" cy="1670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738" y="0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AFDEA-B5BD-40E4-8A7C-21FF84508325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738" y="8842375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51E1A-789E-459B-8DB2-8B0DA5CFA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31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D74681CE-2B28-483E-8448-8C79919D49BE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3638"/>
            <a:ext cx="4189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10D38B7A-28B6-4DFB-983C-EA573667B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6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cpa.net/pas-do-that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A2C0D-EB59-4291-AAA0-BE829F524F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20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38B7A-28B6-4DFB-983C-EA573667BA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55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Bachelors plus </a:t>
            </a:r>
            <a:r>
              <a:rPr lang="en-US" dirty="0" err="1"/>
              <a:t>prereqs</a:t>
            </a:r>
            <a:r>
              <a:rPr lang="en-US" baseline="0" dirty="0"/>
              <a:t> plus…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377DE-A6DB-4856-8EEE-7AE622ED5E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44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377DE-A6DB-4856-8EEE-7AE622ED5E3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3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377DE-A6DB-4856-8EEE-7AE622ED5E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NP</a:t>
            </a:r>
            <a:r>
              <a:rPr lang="en-US" baseline="0" dirty="0"/>
              <a:t> training: choose Family/Adult/Gerontology, Neonatal, </a:t>
            </a:r>
            <a:r>
              <a:rPr lang="en-US" baseline="0" dirty="0" err="1"/>
              <a:t>Peds</a:t>
            </a:r>
            <a:r>
              <a:rPr lang="en-US" baseline="0" dirty="0"/>
              <a:t>, Women’s Health, Psych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38B7A-28B6-4DFB-983C-EA573667BA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02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Corpsmen</a:t>
            </a:r>
            <a:r>
              <a:rPr lang="en-US" baseline="0" dirty="0"/>
              <a:t> </a:t>
            </a:r>
            <a:r>
              <a:rPr lang="en-US" dirty="0"/>
              <a:t>didn’t have comparable civilian employment available in the 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38B7A-28B6-4DFB-983C-EA573667BA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17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38B7A-28B6-4DFB-983C-EA573667BA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55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Currently </a:t>
            </a:r>
            <a:r>
              <a:rPr lang="en-US" dirty="0" smtClean="0"/>
              <a:t>287! 14 in FL,</a:t>
            </a:r>
            <a:r>
              <a:rPr lang="en-US" baseline="0" dirty="0" smtClean="0"/>
              <a:t> several provisional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38B7A-28B6-4DFB-983C-EA573667BA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05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Collaborative member of HC team:  PA provides services traditionally</a:t>
            </a:r>
            <a:r>
              <a:rPr lang="en-US" baseline="0" dirty="0"/>
              <a:t> provided by the physician</a:t>
            </a:r>
            <a:endParaRPr lang="en-US" dirty="0"/>
          </a:p>
          <a:p>
            <a:r>
              <a:rPr lang="en-US" dirty="0"/>
              <a:t>Scope of practice varies by setting, specialty, and responsibilities delegated by physician</a:t>
            </a:r>
            <a:r>
              <a:rPr lang="en-US" baseline="0" dirty="0"/>
              <a:t> partner</a:t>
            </a:r>
          </a:p>
          <a:p>
            <a:r>
              <a:rPr lang="en-US" baseline="0" dirty="0"/>
              <a:t>Settings for PA care/scope:  PAs perform extensive range of medical services in nearly every med/</a:t>
            </a:r>
            <a:r>
              <a:rPr lang="en-US" baseline="0" dirty="0" err="1"/>
              <a:t>surg</a:t>
            </a:r>
            <a:r>
              <a:rPr lang="en-US" baseline="0" dirty="0"/>
              <a:t> specialty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38B7A-28B6-4DFB-983C-EA573667BA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56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Median salary now </a:t>
            </a:r>
            <a:r>
              <a:rPr lang="en-US" dirty="0" smtClean="0"/>
              <a:t>closer to 115K, new graduate around 100k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38B7A-28B6-4DFB-983C-EA573667BA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81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974">
              <a:defRPr/>
            </a:pPr>
            <a:r>
              <a:rPr lang="en-US" dirty="0">
                <a:latin typeface="Calibri" panose="020F0502020204030204" pitchFamily="34" charset="0"/>
              </a:rPr>
              <a:t>all PAs must be nationally certified (pass</a:t>
            </a:r>
            <a:r>
              <a:rPr lang="en-US" baseline="0" dirty="0">
                <a:latin typeface="Calibri" panose="020F0502020204030204" pitchFamily="34" charset="0"/>
              </a:rPr>
              <a:t> boards) </a:t>
            </a:r>
            <a:r>
              <a:rPr lang="en-US" dirty="0">
                <a:latin typeface="Calibri" panose="020F0502020204030204" pitchFamily="34" charset="0"/>
              </a:rPr>
              <a:t>to be licensed in their state</a:t>
            </a:r>
          </a:p>
          <a:p>
            <a:pPr defTabSz="934974">
              <a:defRPr/>
            </a:pPr>
            <a:r>
              <a:rPr lang="en-US" dirty="0">
                <a:latin typeface="Calibri" panose="020F0502020204030204" pitchFamily="34" charset="0"/>
              </a:rPr>
              <a:t>All states</a:t>
            </a:r>
            <a:r>
              <a:rPr lang="en-US" baseline="0" dirty="0">
                <a:latin typeface="Calibri" panose="020F0502020204030204" pitchFamily="34" charset="0"/>
              </a:rPr>
              <a:t> require PAs to be licensed</a:t>
            </a:r>
            <a:endParaRPr lang="en-US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38B7A-28B6-4DFB-983C-EA573667BA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8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dirty="0"/>
              <a:t>Read about more PAs and the exciting work they are doing!</a:t>
            </a:r>
          </a:p>
          <a:p>
            <a:pPr algn="ctr"/>
            <a:r>
              <a:rPr lang="en-US" sz="1200" dirty="0">
                <a:hlinkClick r:id="rId3"/>
              </a:rPr>
              <a:t>http://www.nccpa.net/pas-do-that</a:t>
            </a:r>
            <a:r>
              <a:rPr lang="en-US" sz="1200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38B7A-28B6-4DFB-983C-EA573667BA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5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297"/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38B7A-28B6-4DFB-983C-EA573667BA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1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6C37-C8A4-4BF8-ACEB-14E3A699567E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FBD8-9856-4A2B-A110-D62DF0B7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20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6C37-C8A4-4BF8-ACEB-14E3A699567E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FBD8-9856-4A2B-A110-D62DF0B7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57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6C37-C8A4-4BF8-ACEB-14E3A699567E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FBD8-9856-4A2B-A110-D62DF0B7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5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6C37-C8A4-4BF8-ACEB-14E3A699567E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FBD8-9856-4A2B-A110-D62DF0B7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7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6C37-C8A4-4BF8-ACEB-14E3A699567E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FBD8-9856-4A2B-A110-D62DF0B7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73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6C37-C8A4-4BF8-ACEB-14E3A699567E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FBD8-9856-4A2B-A110-D62DF0B7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1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6C37-C8A4-4BF8-ACEB-14E3A699567E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FBD8-9856-4A2B-A110-D62DF0B7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0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6C37-C8A4-4BF8-ACEB-14E3A699567E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FBD8-9856-4A2B-A110-D62DF0B7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9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6C37-C8A4-4BF8-ACEB-14E3A699567E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FBD8-9856-4A2B-A110-D62DF0B7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9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6C37-C8A4-4BF8-ACEB-14E3A699567E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FBD8-9856-4A2B-A110-D62DF0B7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D6C37-C8A4-4BF8-ACEB-14E3A699567E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5FBD8-9856-4A2B-A110-D62DF0B7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D6C37-C8A4-4BF8-ACEB-14E3A699567E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5FBD8-9856-4A2B-A110-D62DF0B7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311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pa.org/" TargetMode="External"/><Relationship Id="rId2" Type="http://schemas.openxmlformats.org/officeDocument/2006/relationships/hyperlink" Target="http://www.pap.med.ufl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aeaonline.org/" TargetMode="External"/><Relationship Id="rId4" Type="http://schemas.openxmlformats.org/officeDocument/2006/relationships/hyperlink" Target="http://www.fapaonline.org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2378" y="5562600"/>
            <a:ext cx="6619244" cy="646065"/>
          </a:xfrm>
        </p:spPr>
        <p:txBody>
          <a:bodyPr>
            <a:norm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8</a:t>
            </a:r>
            <a:r>
              <a:rPr lang="en-US" sz="1800" dirty="0" smtClean="0">
                <a:solidFill>
                  <a:schemeClr val="tx1"/>
                </a:solidFill>
              </a:rPr>
              <a:t>/29/22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AutoShape 2" descr="https://static.wixstatic.com/media/b11f4d_2e88b625ddfe44ad8283317267f08d0f~mv2.jpg/v1/fill/w_438,h_252,al_c,q_80,usm_0.66_1.00_0.01/b11f4d_2e88b625ddfe44ad8283317267f08d0f~mv2.webp"/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1398424" y="4343400"/>
            <a:ext cx="6347153" cy="4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/>
              <a:t>Travis Grant, MS, PA-C</a:t>
            </a:r>
            <a:br>
              <a:rPr lang="en-US" sz="2000" dirty="0"/>
            </a:br>
            <a:r>
              <a:rPr lang="en-US" sz="2000" dirty="0"/>
              <a:t>Assistant </a:t>
            </a:r>
            <a:r>
              <a:rPr lang="en-US" sz="2000" dirty="0" smtClean="0"/>
              <a:t>Professor</a:t>
            </a:r>
            <a:br>
              <a:rPr lang="en-US" sz="2000" dirty="0" smtClean="0"/>
            </a:br>
            <a:r>
              <a:rPr lang="en-US" sz="2000" dirty="0" smtClean="0"/>
              <a:t>Associate Clinical Director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UF School of PA Studies</a:t>
            </a:r>
          </a:p>
        </p:txBody>
      </p:sp>
      <p:pic>
        <p:nvPicPr>
          <p:cNvPr id="1026" name="Picture 2" descr="PPAA Logo Final Color P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381000"/>
            <a:ext cx="3883025" cy="388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726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13513"/>
            <a:ext cx="8686800" cy="3809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227" y="5181600"/>
            <a:ext cx="3651373" cy="37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99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4403834" cy="3810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 Physician Assistant?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5871" y="1676400"/>
            <a:ext cx="4403834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Cost-effective medical model</a:t>
            </a:r>
          </a:p>
          <a:p>
            <a:endParaRPr lang="en-US" dirty="0"/>
          </a:p>
          <a:p>
            <a:r>
              <a:rPr lang="en-US" dirty="0"/>
              <a:t>Interdependent practice with physicians</a:t>
            </a:r>
          </a:p>
          <a:p>
            <a:endParaRPr lang="en-US" dirty="0"/>
          </a:p>
          <a:p>
            <a:r>
              <a:rPr lang="en-US" dirty="0"/>
              <a:t>National certification</a:t>
            </a:r>
          </a:p>
          <a:p>
            <a:endParaRPr lang="en-US" dirty="0"/>
          </a:p>
          <a:p>
            <a:r>
              <a:rPr lang="en-US" dirty="0"/>
              <a:t>State licensure</a:t>
            </a:r>
          </a:p>
          <a:p>
            <a:endParaRPr lang="en-US" dirty="0"/>
          </a:p>
          <a:p>
            <a:r>
              <a:rPr lang="en-US" dirty="0"/>
              <a:t>Collaborative member of </a:t>
            </a:r>
            <a:r>
              <a:rPr lang="en-US" dirty="0" err="1"/>
              <a:t>interprofessional</a:t>
            </a:r>
            <a:r>
              <a:rPr lang="en-US" dirty="0"/>
              <a:t> team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0" y="1676400"/>
            <a:ext cx="4495800" cy="5181600"/>
          </a:xfrm>
          <a:ln>
            <a:solidFill>
              <a:schemeClr val="accent6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Care for new/existing patients in all settings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Hospital/nursing home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Clinic/office setting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Rural/Health departments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Take med histories/conduct physical exams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Order/interpret tests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Diagnose and treat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Prescribe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Perform minor procedures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Assist in surgery</a:t>
            </a:r>
          </a:p>
          <a:p>
            <a:r>
              <a:rPr lang="en-US" dirty="0"/>
              <a:t>Counsel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32434" y="457201"/>
            <a:ext cx="4419600" cy="106679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  <a: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 . . . </a:t>
            </a:r>
          </a:p>
        </p:txBody>
      </p:sp>
    </p:spTree>
    <p:extLst>
      <p:ext uri="{BB962C8B-B14F-4D97-AF65-F5344CB8AC3E}">
        <p14:creationId xmlns:p14="http://schemas.microsoft.com/office/powerpoint/2010/main" val="2268348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647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75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9906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It Take to Work as a PA?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6200" y="1371600"/>
            <a:ext cx="96012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alibri" panose="020F0502020204030204" pitchFamily="34" charset="0"/>
              </a:rPr>
              <a:t>Graduate from nationally accredited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alibri" panose="020F0502020204030204" pitchFamily="34" charset="0"/>
              </a:rPr>
              <a:t>Pass boards: national certifying exam </a:t>
            </a:r>
            <a:r>
              <a:rPr lang="en-US" sz="3200" dirty="0">
                <a:latin typeface="Calibri" panose="020F0502020204030204" pitchFamily="34" charset="0"/>
              </a:rPr>
              <a:t>(PANCE)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alibri" panose="020F0502020204030204" pitchFamily="34" charset="0"/>
              </a:rPr>
              <a:t>State licensure to practice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4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4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alibri" panose="020F0502020204030204" pitchFamily="34" charset="0"/>
              </a:rPr>
              <a:t>Maintain state licensure to practice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alibri" panose="020F0502020204030204" pitchFamily="34" charset="0"/>
              </a:rPr>
              <a:t>100 hours CME </a:t>
            </a:r>
            <a:r>
              <a:rPr lang="en-US" sz="3400" i="1" dirty="0">
                <a:latin typeface="Calibri" panose="020F0502020204030204" pitchFamily="34" charset="0"/>
              </a:rPr>
              <a:t>every</a:t>
            </a:r>
            <a:r>
              <a:rPr lang="en-US" sz="3400" dirty="0">
                <a:latin typeface="Calibri" panose="020F0502020204030204" pitchFamily="34" charset="0"/>
              </a:rPr>
              <a:t> 2 years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Calibri" panose="020F0502020204030204" pitchFamily="34" charset="0"/>
              </a:rPr>
              <a:t>Pass boards: national recertification exam </a:t>
            </a:r>
            <a:r>
              <a:rPr lang="en-US" sz="3200" dirty="0">
                <a:latin typeface="Calibri" panose="020F0502020204030204" pitchFamily="34" charset="0"/>
              </a:rPr>
              <a:t>(PANRE) </a:t>
            </a:r>
            <a:r>
              <a:rPr lang="en-US" sz="3400" i="1" dirty="0">
                <a:latin typeface="Calibri" panose="020F0502020204030204" pitchFamily="34" charset="0"/>
              </a:rPr>
              <a:t>every</a:t>
            </a:r>
            <a:r>
              <a:rPr lang="en-US" sz="3400" dirty="0">
                <a:latin typeface="Calibri" panose="020F0502020204030204" pitchFamily="34" charset="0"/>
              </a:rPr>
              <a:t> 10 years</a:t>
            </a:r>
          </a:p>
          <a:p>
            <a:r>
              <a:rPr lang="en-US" sz="3600" dirty="0">
                <a:latin typeface="Calibri" panose="020F0502020204030204" pitchFamily="34" charset="0"/>
              </a:rPr>
              <a:t>	</a:t>
            </a:r>
            <a:endParaRPr lang="en-US" sz="360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2927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nccpa.net/Uploads/images/Web-Graphic_Hosp-M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t="-15789" r="4937" b="66316"/>
          <a:stretch/>
        </p:blipFill>
        <p:spPr bwMode="auto">
          <a:xfrm rot="20841187">
            <a:off x="70953" y="-650930"/>
            <a:ext cx="5562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nccpa.net/Uploads/images/Web-Graphic_Ortho-Surg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2" t="-31008" r="17924" b="67391"/>
          <a:stretch/>
        </p:blipFill>
        <p:spPr bwMode="auto">
          <a:xfrm rot="180295">
            <a:off x="3779122" y="-1084154"/>
            <a:ext cx="5257800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ccpa.net/Uploads/images/Web-Graphic_ER-Me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-19588" r="-3077" b="70103"/>
          <a:stretch/>
        </p:blipFill>
        <p:spPr bwMode="auto">
          <a:xfrm rot="21366488">
            <a:off x="2114394" y="1085238"/>
            <a:ext cx="74295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nccpa.net/Uploads/images/Web-Graphic_Pediatrics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16" t="-812" r="19604" b="70256"/>
          <a:stretch/>
        </p:blipFill>
        <p:spPr bwMode="auto">
          <a:xfrm rot="21305333">
            <a:off x="-2507265" y="2414799"/>
            <a:ext cx="7429500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nccpa.net/Uploads/images/Web-Graphic_CVTS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61"/>
          <a:stretch/>
        </p:blipFill>
        <p:spPr bwMode="auto">
          <a:xfrm>
            <a:off x="990600" y="4533764"/>
            <a:ext cx="7429500" cy="217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asdothat.net/portals/0/PAsDoThat_logo_1.png">
            <a:extLst>
              <a:ext uri="{FF2B5EF4-FFF2-40B4-BE49-F238E27FC236}">
                <a16:creationId xmlns:a16="http://schemas.microsoft.com/office/drawing/2014/main" id="{3AFDF413-6014-469F-B918-78DC66D45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4572">
            <a:off x="837189" y="1065586"/>
            <a:ext cx="7764856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2601" y="0"/>
            <a:ext cx="5858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Read about more PAs and the exciting work they are doing!</a:t>
            </a:r>
          </a:p>
        </p:txBody>
      </p:sp>
    </p:spTree>
    <p:extLst>
      <p:ext uri="{BB962C8B-B14F-4D97-AF65-F5344CB8AC3E}">
        <p14:creationId xmlns:p14="http://schemas.microsoft.com/office/powerpoint/2010/main" val="1553096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b432053-8d85-4b94-b1ae-bdc342b647b7@namprd22">
            <a:extLst>
              <a:ext uri="{FF2B5EF4-FFF2-40B4-BE49-F238E27FC236}">
                <a16:creationId xmlns:a16="http://schemas.microsoft.com/office/drawing/2014/main" id="{267C9629-5191-4339-BF7C-49BD586A3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4000" y="914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70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UF </a:t>
            </a:r>
            <a:b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of Physician Assistant Studies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371600"/>
            <a:ext cx="5257800" cy="5257800"/>
          </a:xfrm>
        </p:spPr>
        <p:txBody>
          <a:bodyPr>
            <a:normAutofit/>
          </a:bodyPr>
          <a:lstStyle/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02233686"/>
              </p:ext>
            </p:extLst>
          </p:nvPr>
        </p:nvGraphicFramePr>
        <p:xfrm>
          <a:off x="381000" y="1257300"/>
          <a:ext cx="8610600" cy="560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5029200" y="4648200"/>
            <a:ext cx="2819400" cy="533400"/>
          </a:xfrm>
          <a:prstGeom prst="roundRect">
            <a:avLst>
              <a:gd name="adj" fmla="val 37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/>
              <a:t>Master’s Capstone Project</a:t>
            </a:r>
          </a:p>
        </p:txBody>
      </p:sp>
    </p:spTree>
    <p:extLst>
      <p:ext uri="{BB962C8B-B14F-4D97-AF65-F5344CB8AC3E}">
        <p14:creationId xmlns:p14="http://schemas.microsoft.com/office/powerpoint/2010/main" val="2844485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24108D-4D17-41F7-AF60-4DA4A622C9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5486400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99E36B-B96E-48BB-A05A-01240BF84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971800"/>
            <a:ext cx="5181600" cy="3886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38E29C-3EA0-40B9-98ED-3B347CD9D5DC}"/>
              </a:ext>
            </a:extLst>
          </p:cNvPr>
          <p:cNvSpPr txBox="1"/>
          <p:nvPr/>
        </p:nvSpPr>
        <p:spPr>
          <a:xfrm>
            <a:off x="228600" y="4419600"/>
            <a:ext cx="3505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</a:rPr>
              <a:t>UF College of Medicine</a:t>
            </a:r>
          </a:p>
          <a:p>
            <a:pPr algn="ctr"/>
            <a:r>
              <a:rPr lang="en-US" sz="2400" dirty="0"/>
              <a:t>Research Poster Session</a:t>
            </a:r>
          </a:p>
          <a:p>
            <a:pPr algn="ctr"/>
            <a:r>
              <a:rPr lang="en-US" sz="2200" dirty="0"/>
              <a:t>February 19, 2019 </a:t>
            </a:r>
          </a:p>
          <a:p>
            <a:pPr algn="ctr"/>
            <a:r>
              <a:rPr lang="en-US" sz="2200" dirty="0" err="1"/>
              <a:t>Exactech</a:t>
            </a:r>
            <a:r>
              <a:rPr lang="en-US" sz="2200" dirty="0"/>
              <a:t> Arena</a:t>
            </a:r>
          </a:p>
        </p:txBody>
      </p:sp>
    </p:spTree>
    <p:extLst>
      <p:ext uri="{BB962C8B-B14F-4D97-AF65-F5344CB8AC3E}">
        <p14:creationId xmlns:p14="http://schemas.microsoft.com/office/powerpoint/2010/main" val="2276181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4BB0D-6F2B-42CC-AED6-869F44050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3358">
            <a:off x="-180104" y="-137516"/>
            <a:ext cx="4572000" cy="3086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B4474-A1C8-4347-BAC0-92E298288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386" y="0"/>
            <a:ext cx="5655614" cy="4241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BB68FF-4071-4416-A8D4-BA9678F2F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9537"/>
            <a:ext cx="4876800" cy="42417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44A5E5-E0B9-4735-93DA-EA3D1ED46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689">
            <a:off x="2957957" y="2225366"/>
            <a:ext cx="6471200" cy="45153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66148D-C712-4A32-ABD1-B638C9AE3761}"/>
              </a:ext>
            </a:extLst>
          </p:cNvPr>
          <p:cNvSpPr txBox="1"/>
          <p:nvPr/>
        </p:nvSpPr>
        <p:spPr>
          <a:xfrm rot="20859525">
            <a:off x="1728026" y="2332419"/>
            <a:ext cx="3771912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PA SURGERY CLUB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30687D-E61D-4D7A-BB45-BF04587F2FA4}"/>
              </a:ext>
            </a:extLst>
          </p:cNvPr>
          <p:cNvSpPr txBox="1"/>
          <p:nvPr/>
        </p:nvSpPr>
        <p:spPr>
          <a:xfrm>
            <a:off x="1905000" y="2819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3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af9aae4-0673-432a-8e25-528ebd0ac3db@namprd22">
            <a:extLst>
              <a:ext uri="{FF2B5EF4-FFF2-40B4-BE49-F238E27FC236}">
                <a16:creationId xmlns:a16="http://schemas.microsoft.com/office/drawing/2014/main" id="{64CD92FF-0772-487B-B6E9-640A6E306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4000" y="914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398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5815793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52400"/>
            <a:ext cx="8305800" cy="5541155"/>
          </a:xfrm>
          <a:prstGeom prst="rect">
            <a:avLst/>
          </a:prstGeom>
        </p:spPr>
      </p:pic>
      <p:pic>
        <p:nvPicPr>
          <p:cNvPr id="8" name="Picture 7" descr="C:\Users\pattonp\AppData\Local\Microsoft\Windows\Temporary Internet Files\Content.Outlook\F6QQPRCO\PA_UF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638"/>
            <a:ext cx="2971800" cy="737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449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20A125-FF78-496E-8A8C-866434EC51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47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DB93C5-31D9-4DD7-8F2C-93EDD9DEB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21"/>
            <a:ext cx="9175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37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620000" cy="12192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I be Competitive for  PA School?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067800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    Experience valued.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Direct</a:t>
            </a: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patient care  </a:t>
            </a:r>
          </a:p>
          <a:p>
            <a:endParaRPr lang="en-US" sz="3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Health related experience/ PA shadowing</a:t>
            </a:r>
          </a:p>
          <a:p>
            <a:endParaRPr lang="en-US" sz="3600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Leadership</a:t>
            </a:r>
          </a:p>
          <a:p>
            <a:endParaRPr lang="en-US" sz="3600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Volunteerism</a:t>
            </a:r>
          </a:p>
          <a:p>
            <a:endParaRPr lang="en-US" sz="3600" dirty="0"/>
          </a:p>
          <a:p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71934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610600" cy="1477962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Patient Care (DPC)</a:t>
            </a:r>
            <a:b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before PA school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2057400"/>
            <a:ext cx="4724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3200" dirty="0"/>
              <a:t>Medical assistant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3200" dirty="0"/>
              <a:t>Nursing assistant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3200" dirty="0"/>
              <a:t>EMT/paramedic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3200" dirty="0"/>
              <a:t>ER tech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3200" dirty="0"/>
              <a:t>Scribe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FB792-597D-4293-B259-998010542D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739" y="1630362"/>
            <a:ext cx="3687178" cy="49530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432840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086600" cy="10668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I be Competitive for PA School?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41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        Experience valued.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Direct patient care  </a:t>
            </a:r>
          </a:p>
          <a:p>
            <a:endParaRPr lang="en-US" sz="35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Health related experience/PA shadowing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5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Leadership</a:t>
            </a:r>
          </a:p>
          <a:p>
            <a:endParaRPr lang="en-US" sz="3500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Volunteerism</a:t>
            </a:r>
          </a:p>
          <a:p>
            <a:endParaRPr lang="en-US" sz="3600" b="1" dirty="0"/>
          </a:p>
          <a:p>
            <a:pPr marL="457200" lvl="1" indent="0">
              <a:buNone/>
            </a:pPr>
            <a:endParaRPr lang="en-US" sz="3600" b="1" dirty="0"/>
          </a:p>
          <a:p>
            <a:endParaRPr lang="en-US" sz="3600" dirty="0"/>
          </a:p>
          <a:p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95679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FAQ:  Why is shadowing a PA important?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1981200"/>
            <a:ext cx="899160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		To understand:</a:t>
            </a:r>
          </a:p>
          <a:p>
            <a:pPr>
              <a:buClr>
                <a:schemeClr val="accent6"/>
              </a:buClr>
            </a:pPr>
            <a:endParaRPr lang="en-US" sz="3000" dirty="0"/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3000" dirty="0"/>
              <a:t>The breadth of medicine which PAs practice 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sz="3000" dirty="0"/>
          </a:p>
          <a:p>
            <a:pPr marL="1371600" lvl="2" indent="-4572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3000" dirty="0"/>
              <a:t>Relationships: PA-patient, PA-MD PA-team </a:t>
            </a:r>
          </a:p>
          <a:p>
            <a:pPr>
              <a:buClr>
                <a:schemeClr val="accent6"/>
              </a:buClr>
            </a:pPr>
            <a:endParaRPr lang="en-US" sz="3000" dirty="0"/>
          </a:p>
          <a:p>
            <a:pPr marL="2286000" lvl="4" indent="-4572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3000" dirty="0"/>
              <a:t>What working as a PA is really like</a:t>
            </a:r>
          </a:p>
          <a:p>
            <a:pPr lvl="2">
              <a:buClr>
                <a:schemeClr val="accent6"/>
              </a:buClr>
            </a:pPr>
            <a:endParaRPr lang="en-US" sz="3000" dirty="0"/>
          </a:p>
          <a:p>
            <a:pPr>
              <a:buClr>
                <a:schemeClr val="accent6"/>
              </a:buClr>
            </a:pPr>
            <a:endParaRPr lang="en-US" sz="3200" dirty="0"/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02331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I be Competitive for PA School?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638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      Experience valued.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Direct patient care  </a:t>
            </a:r>
          </a:p>
          <a:p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Health related </a:t>
            </a:r>
          </a:p>
          <a:p>
            <a:pPr marL="457200" lvl="1" indent="0">
              <a:buNone/>
            </a:pPr>
            <a:r>
              <a:rPr lang="en-US" sz="3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experience/ </a:t>
            </a:r>
          </a:p>
          <a:p>
            <a:pPr marL="457200" lvl="1" indent="0">
              <a:buNone/>
            </a:pPr>
            <a:r>
              <a:rPr lang="en-US" sz="32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PA shadowing</a:t>
            </a:r>
          </a:p>
          <a:p>
            <a:endParaRPr lang="en-US" sz="36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Leadership</a:t>
            </a:r>
          </a:p>
          <a:p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Volunteer</a:t>
            </a:r>
          </a:p>
          <a:p>
            <a:endParaRPr lang="en-US" sz="3600" b="1" dirty="0"/>
          </a:p>
          <a:p>
            <a:pPr marL="457200" lvl="1" indent="0">
              <a:buNone/>
            </a:pPr>
            <a:endParaRPr lang="en-US" sz="3600" b="1" dirty="0"/>
          </a:p>
          <a:p>
            <a:endParaRPr lang="en-US" sz="3600" dirty="0"/>
          </a:p>
          <a:p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t="4411" r="9858" b="2944"/>
          <a:stretch/>
        </p:blipFill>
        <p:spPr>
          <a:xfrm>
            <a:off x="4191000" y="1676400"/>
            <a:ext cx="4144108" cy="497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62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Physician – PA Teams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990601"/>
            <a:ext cx="8897983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PAs</a:t>
            </a:r>
            <a:r>
              <a:rPr lang="en-US" sz="3600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</a:rPr>
              <a:t> 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Provide </a:t>
            </a:r>
            <a:r>
              <a:rPr lang="en-US" sz="3200" i="1" dirty="0">
                <a:solidFill>
                  <a:schemeClr val="accent6"/>
                </a:solidFill>
                <a:latin typeface="Calibri" panose="020F0502020204030204" pitchFamily="34" charset="0"/>
              </a:rPr>
              <a:t>quality of care </a:t>
            </a:r>
            <a:r>
              <a:rPr lang="en-US" sz="2800" dirty="0">
                <a:latin typeface="Calibri" panose="020F0502020204030204" pitchFamily="34" charset="0"/>
              </a:rPr>
              <a:t>comparable to that of physicians 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Enhance </a:t>
            </a:r>
            <a:r>
              <a:rPr lang="en-US" sz="3200" i="1" dirty="0">
                <a:solidFill>
                  <a:schemeClr val="accent6"/>
                </a:solidFill>
                <a:latin typeface="Calibri" panose="020F0502020204030204" pitchFamily="34" charset="0"/>
              </a:rPr>
              <a:t>coordination of care</a:t>
            </a:r>
          </a:p>
          <a:p>
            <a:pPr marL="1828800" lvl="3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In practice with physicians </a:t>
            </a:r>
            <a:r>
              <a:rPr lang="en-US" sz="3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PAs </a:t>
            </a:r>
            <a:r>
              <a:rPr lang="en-US" sz="2800" dirty="0">
                <a:latin typeface="Calibri" panose="020F0502020204030204" pitchFamily="34" charset="0"/>
              </a:rPr>
              <a:t>provide more </a:t>
            </a:r>
            <a:r>
              <a:rPr lang="en-US" sz="3200" i="1" dirty="0">
                <a:solidFill>
                  <a:schemeClr val="accent6"/>
                </a:solidFill>
                <a:latin typeface="Calibri" panose="020F0502020204030204" pitchFamily="34" charset="0"/>
              </a:rPr>
              <a:t>cost-effective care </a:t>
            </a:r>
            <a:r>
              <a:rPr lang="en-US" sz="2800" dirty="0">
                <a:latin typeface="Calibri" panose="020F0502020204030204" pitchFamily="34" charset="0"/>
              </a:rPr>
              <a:t>than practices without </a:t>
            </a:r>
            <a:r>
              <a:rPr lang="en-US" sz="3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PAs</a:t>
            </a:r>
          </a:p>
          <a:p>
            <a:pPr lvl="1"/>
            <a:r>
              <a:rPr lang="en-US" sz="36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PAs</a:t>
            </a:r>
            <a:r>
              <a:rPr lang="en-US" sz="2800" dirty="0">
                <a:latin typeface="Calibri" panose="020F0502020204030204" pitchFamily="34" charset="0"/>
              </a:rPr>
              <a:t> 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Increase </a:t>
            </a:r>
            <a:r>
              <a:rPr lang="en-US" sz="2800" i="1" dirty="0">
                <a:solidFill>
                  <a:schemeClr val="accent6"/>
                </a:solidFill>
                <a:latin typeface="Calibri" panose="020F0502020204030204" pitchFamily="34" charset="0"/>
              </a:rPr>
              <a:t>patient satisfaction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Create </a:t>
            </a:r>
            <a:r>
              <a:rPr lang="en-US" sz="2800" i="1" dirty="0">
                <a:solidFill>
                  <a:schemeClr val="accent6"/>
                </a:solidFill>
                <a:latin typeface="Calibri" panose="020F0502020204030204" pitchFamily="34" charset="0"/>
              </a:rPr>
              <a:t>access to healthcare</a:t>
            </a:r>
          </a:p>
          <a:p>
            <a:pPr marL="1828800" lvl="3" indent="-457200">
              <a:buFont typeface="Wingdings" panose="05000000000000000000" pitchFamily="2" charset="2"/>
              <a:buChar char="Ø"/>
            </a:pPr>
            <a:r>
              <a:rPr lang="en-US" sz="2800" dirty="0">
                <a:latin typeface="Calibri" panose="020F0502020204030204" pitchFamily="34" charset="0"/>
              </a:rPr>
              <a:t>Elevate </a:t>
            </a:r>
            <a:r>
              <a:rPr lang="en-US" sz="2800" i="1" dirty="0">
                <a:solidFill>
                  <a:schemeClr val="accent6"/>
                </a:solidFill>
                <a:latin typeface="Calibri" panose="020F0502020204030204" pitchFamily="34" charset="0"/>
              </a:rPr>
              <a:t>health outcomes</a:t>
            </a:r>
          </a:p>
          <a:p>
            <a:pPr algn="ctr"/>
            <a:r>
              <a:rPr lang="en-US" dirty="0">
                <a:latin typeface="+mj-lt"/>
              </a:rPr>
              <a:t>American Academy of Physician Assistants     </a:t>
            </a:r>
            <a:r>
              <a:rPr lang="en-US" dirty="0"/>
              <a:t>www.aapa.org</a:t>
            </a:r>
            <a:r>
              <a:rPr lang="en-US" dirty="0">
                <a:latin typeface="+mj-lt"/>
              </a:rPr>
              <a:t>  </a:t>
            </a:r>
            <a:endParaRPr lang="en-US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2593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 and Contrast </a:t>
            </a:r>
            <a:b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 and Physicians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" y="1524000"/>
            <a:ext cx="91440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PAs</a:t>
            </a:r>
            <a:r>
              <a:rPr lang="en-US" sz="3200" dirty="0"/>
              <a:t> do much of the same work of the physician </a:t>
            </a:r>
          </a:p>
          <a:p>
            <a:pPr marL="914400" lvl="1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3200" dirty="0"/>
              <a:t>Evaluate, diagnose and treat </a:t>
            </a:r>
          </a:p>
          <a:p>
            <a:pPr marL="914400" lvl="1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3200" dirty="0"/>
              <a:t>Prescribe medications, therapies</a:t>
            </a:r>
          </a:p>
          <a:p>
            <a:pPr marL="914400" lvl="1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3200" dirty="0"/>
              <a:t>Perform procedures; 1</a:t>
            </a:r>
            <a:r>
              <a:rPr lang="en-US" sz="3200" baseline="30000" dirty="0"/>
              <a:t>st</a:t>
            </a:r>
            <a:r>
              <a:rPr lang="en-US" sz="3200" dirty="0"/>
              <a:t> assist in the OR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3200" dirty="0"/>
          </a:p>
          <a:p>
            <a:r>
              <a:rPr lang="en-US" sz="3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</a:t>
            </a:r>
            <a:r>
              <a:rPr lang="en-US" sz="3200" dirty="0"/>
              <a:t> Education shorter . . .</a:t>
            </a:r>
          </a:p>
          <a:p>
            <a:r>
              <a:rPr lang="en-US" sz="3200" dirty="0"/>
              <a:t>		 Master’s degree:  24-27 months</a:t>
            </a:r>
          </a:p>
          <a:p>
            <a:endParaRPr lang="en-US" sz="3200" dirty="0"/>
          </a:p>
          <a:p>
            <a:r>
              <a:rPr lang="en-US" sz="3200" dirty="0"/>
              <a:t>Physician supervision:  MD/</a:t>
            </a:r>
            <a:r>
              <a:rPr lang="en-US" sz="3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PA</a:t>
            </a:r>
            <a:r>
              <a:rPr lang="en-US" sz="3200" dirty="0"/>
              <a:t> a collaborative team . . </a:t>
            </a:r>
          </a:p>
          <a:p>
            <a:r>
              <a:rPr lang="en-US" sz="3200" dirty="0"/>
              <a:t>		but </a:t>
            </a:r>
            <a:r>
              <a:rPr lang="en-US" sz="3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PAs</a:t>
            </a:r>
            <a:r>
              <a:rPr lang="en-US" sz="3200" dirty="0"/>
              <a:t> can work autonomously</a:t>
            </a:r>
          </a:p>
          <a:p>
            <a:pPr lvl="1"/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64625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Compare and Contrast </a:t>
            </a:r>
            <a:br>
              <a:rPr lang="en-US" b="1" dirty="0">
                <a:solidFill>
                  <a:schemeClr val="accent6"/>
                </a:solidFill>
              </a:rPr>
            </a:br>
            <a:r>
              <a:rPr lang="en-US" b="1" dirty="0">
                <a:solidFill>
                  <a:schemeClr val="accent6"/>
                </a:solidFill>
              </a:rPr>
              <a:t>PAs and Nurse Practitioners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05740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accent6"/>
                </a:solidFill>
              </a:rPr>
              <a:t>PA </a:t>
            </a:r>
            <a:r>
              <a:rPr lang="en-US" sz="3200" dirty="0"/>
              <a:t>education model: medical</a:t>
            </a:r>
          </a:p>
          <a:p>
            <a:pPr lvl="1">
              <a:buClr>
                <a:schemeClr val="accent6"/>
              </a:buClr>
            </a:pPr>
            <a:r>
              <a:rPr lang="en-US" sz="3200" dirty="0"/>
              <a:t>     </a:t>
            </a:r>
            <a: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NP</a:t>
            </a:r>
            <a:r>
              <a:rPr lang="en-US" sz="3200" dirty="0"/>
              <a:t> education model: nursing/preventive health</a:t>
            </a:r>
          </a:p>
          <a:p>
            <a:pPr lvl="1">
              <a:buClr>
                <a:schemeClr val="accent6"/>
              </a:buClr>
            </a:pPr>
            <a:endParaRPr lang="en-US" sz="3200" dirty="0"/>
          </a:p>
          <a:p>
            <a:pPr marL="914400" lvl="1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accent6"/>
                </a:solidFill>
              </a:rPr>
              <a:t>PAs</a:t>
            </a:r>
            <a:r>
              <a:rPr lang="en-US" sz="3200" dirty="0"/>
              <a:t> are educated in general medicine</a:t>
            </a:r>
          </a:p>
          <a:p>
            <a:r>
              <a:rPr lang="en-US" sz="3200" dirty="0"/>
              <a:t>	</a:t>
            </a:r>
            <a: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NPs</a:t>
            </a:r>
            <a:r>
              <a:rPr lang="en-US" sz="3200" dirty="0"/>
              <a:t> are educated in advanced nursing practice</a:t>
            </a:r>
          </a:p>
          <a:p>
            <a:endParaRPr lang="en-US" sz="3200" dirty="0"/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accent6"/>
                </a:solidFill>
              </a:rPr>
              <a:t>PAs</a:t>
            </a:r>
            <a:r>
              <a:rPr lang="en-US" sz="3200" dirty="0"/>
              <a:t> are trained in all areas of medicine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NPs</a:t>
            </a:r>
            <a:r>
              <a:rPr lang="en-US" sz="3200" dirty="0"/>
              <a:t> are trained in a chosen population focus; a track</a:t>
            </a:r>
          </a:p>
        </p:txBody>
      </p:sp>
    </p:spTree>
    <p:extLst>
      <p:ext uri="{BB962C8B-B14F-4D97-AF65-F5344CB8AC3E}">
        <p14:creationId xmlns:p14="http://schemas.microsoft.com/office/powerpoint/2010/main" val="1832272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by is delivered as mom pushes baby 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895475"/>
            <a:ext cx="54673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162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001000" cy="10668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Helpful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52" y="1371600"/>
            <a:ext cx="8503920" cy="5486400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/>
              <a:t>UF School of Physician Assistant Studies</a:t>
            </a:r>
            <a:r>
              <a:rPr lang="en-US" sz="11200" i="1" dirty="0"/>
              <a:t>  	           </a:t>
            </a:r>
            <a:r>
              <a:rPr lang="en-US" sz="11200" b="1" dirty="0">
                <a:solidFill>
                  <a:schemeClr val="accent6"/>
                </a:solidFill>
              </a:rPr>
              <a:t>UF  PA </a:t>
            </a:r>
          </a:p>
          <a:p>
            <a:pPr marL="0" indent="0">
              <a:buNone/>
            </a:pPr>
            <a:r>
              <a:rPr lang="en-US" sz="11200" dirty="0"/>
              <a:t>       </a:t>
            </a:r>
            <a:r>
              <a:rPr lang="en-US" sz="11200" dirty="0">
                <a:solidFill>
                  <a:schemeClr val="accent6"/>
                </a:solidFill>
                <a:hlinkClick r:id="rId2"/>
              </a:rPr>
              <a:t>www.pa.med.ufl.edu</a:t>
            </a:r>
            <a:r>
              <a:rPr lang="en-US" sz="11200" dirty="0">
                <a:solidFill>
                  <a:schemeClr val="accent5">
                    <a:lumMod val="50000"/>
                  </a:schemeClr>
                </a:solidFill>
              </a:rPr>
              <a:t>     </a:t>
            </a:r>
          </a:p>
          <a:p>
            <a:r>
              <a:rPr lang="en-US" sz="11200" dirty="0">
                <a:solidFill>
                  <a:schemeClr val="accent5">
                    <a:lumMod val="50000"/>
                  </a:schemeClr>
                </a:solidFill>
              </a:rPr>
              <a:t>        </a:t>
            </a:r>
          </a:p>
          <a:p>
            <a:r>
              <a:rPr lang="en-US" sz="11200" dirty="0"/>
              <a:t>American Academy of Physician Assistants</a:t>
            </a:r>
            <a:r>
              <a:rPr lang="en-US" sz="11200" i="1" dirty="0"/>
              <a:t> 	</a:t>
            </a:r>
            <a:r>
              <a:rPr lang="en-US" sz="11200" b="1" dirty="0">
                <a:solidFill>
                  <a:schemeClr val="accent6"/>
                </a:solidFill>
              </a:rPr>
              <a:t>AAPA</a:t>
            </a:r>
          </a:p>
          <a:p>
            <a:pPr marL="0" indent="0">
              <a:buNone/>
            </a:pPr>
            <a:r>
              <a:rPr lang="en-US" sz="11200" dirty="0"/>
              <a:t>       </a:t>
            </a:r>
            <a:r>
              <a:rPr lang="en-US" sz="11200" dirty="0">
                <a:hlinkClick r:id="rId3"/>
              </a:rPr>
              <a:t>www.aapa.org</a:t>
            </a:r>
            <a:endParaRPr lang="en-US" sz="11200" dirty="0"/>
          </a:p>
          <a:p>
            <a:pPr marL="0" indent="0">
              <a:buNone/>
            </a:pPr>
            <a:r>
              <a:rPr lang="en-US" sz="11200" dirty="0"/>
              <a:t>      </a:t>
            </a:r>
          </a:p>
          <a:p>
            <a:r>
              <a:rPr lang="en-US" sz="11200" dirty="0"/>
              <a:t>Florida Academy of Physician Assistants</a:t>
            </a:r>
            <a:r>
              <a:rPr lang="en-US" sz="11200" i="1" dirty="0"/>
              <a:t> 	           </a:t>
            </a:r>
            <a:r>
              <a:rPr lang="en-US" sz="11200" b="1" dirty="0">
                <a:solidFill>
                  <a:schemeClr val="accent6"/>
                </a:solidFill>
              </a:rPr>
              <a:t>FAPA </a:t>
            </a:r>
            <a:r>
              <a:rPr lang="en-US" sz="11200" dirty="0"/>
              <a:t>  </a:t>
            </a:r>
          </a:p>
          <a:p>
            <a:pPr marL="0" indent="0">
              <a:buNone/>
            </a:pPr>
            <a:r>
              <a:rPr lang="en-US" sz="11200" dirty="0"/>
              <a:t>     </a:t>
            </a:r>
            <a:r>
              <a:rPr lang="en-US" sz="11200" dirty="0">
                <a:hlinkClick r:id="rId4"/>
              </a:rPr>
              <a:t>www.fapaonline.org</a:t>
            </a:r>
            <a:endParaRPr lang="en-US" sz="11200" dirty="0"/>
          </a:p>
          <a:p>
            <a:pPr marL="0" indent="0">
              <a:buNone/>
            </a:pPr>
            <a:endParaRPr lang="en-US" sz="11200" dirty="0"/>
          </a:p>
          <a:p>
            <a:r>
              <a:rPr lang="en-US" sz="11200" dirty="0"/>
              <a:t>Physician Assistant Education Association  </a:t>
            </a:r>
            <a:r>
              <a:rPr lang="en-US" sz="11200" i="1" dirty="0"/>
              <a:t>	</a:t>
            </a:r>
            <a:r>
              <a:rPr lang="en-US" sz="11200" b="1" dirty="0">
                <a:solidFill>
                  <a:schemeClr val="accent6"/>
                </a:solidFill>
              </a:rPr>
              <a:t>PAEA </a:t>
            </a:r>
            <a:r>
              <a:rPr lang="en-US" sz="11200" dirty="0"/>
              <a:t> </a:t>
            </a:r>
          </a:p>
          <a:p>
            <a:pPr marL="0" indent="0">
              <a:buNone/>
            </a:pPr>
            <a:r>
              <a:rPr lang="en-US" sz="11200" dirty="0"/>
              <a:t>       </a:t>
            </a:r>
            <a:r>
              <a:rPr lang="en-US" sz="11200" dirty="0">
                <a:hlinkClick r:id="rId5"/>
              </a:rPr>
              <a:t>www.paeaonline.org</a:t>
            </a:r>
            <a:endParaRPr lang="en-US" sz="11200" dirty="0"/>
          </a:p>
          <a:p>
            <a:endParaRPr lang="en-US" sz="9600" dirty="0"/>
          </a:p>
          <a:p>
            <a:pPr marL="0" indent="0">
              <a:buNone/>
            </a:pPr>
            <a:r>
              <a:rPr lang="en-US" dirty="0"/>
              <a:t>  </a:t>
            </a:r>
          </a:p>
          <a:p>
            <a:pPr marL="0" indent="0">
              <a:buNone/>
            </a:pPr>
            <a:endParaRPr lang="en-US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128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9e0de55-50b6-44d8-9c49-96f872c4c0fc@namprd22">
            <a:extLst>
              <a:ext uri="{FF2B5EF4-FFF2-40B4-BE49-F238E27FC236}">
                <a16:creationId xmlns:a16="http://schemas.microsoft.com/office/drawing/2014/main" id="{0E7FAB96-44C4-410B-96F5-3C031E72E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43157"/>
            <a:ext cx="4038600" cy="637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110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4778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Could Be You!</a:t>
            </a:r>
          </a:p>
        </p:txBody>
      </p:sp>
      <p:pic>
        <p:nvPicPr>
          <p:cNvPr id="7" name="Content Placeholder 6" descr="surgery1.pn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257800" y="3725863"/>
            <a:ext cx="3886200" cy="313213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" y="879424"/>
            <a:ext cx="3191954" cy="2920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09" y="930611"/>
            <a:ext cx="4114800" cy="2795251"/>
          </a:xfrm>
          <a:prstGeom prst="rect">
            <a:avLst/>
          </a:prstGeom>
        </p:spPr>
      </p:pic>
      <p:pic>
        <p:nvPicPr>
          <p:cNvPr id="11" name="Picture 1" descr="Fromm Advisor Group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2" t="13872" b="-16668"/>
          <a:stretch/>
        </p:blipFill>
        <p:spPr bwMode="auto">
          <a:xfrm>
            <a:off x="-247439" y="3725862"/>
            <a:ext cx="4419600" cy="375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98" y="3725928"/>
            <a:ext cx="2445060" cy="3132072"/>
          </a:xfrm>
          <a:prstGeom prst="rect">
            <a:avLst/>
          </a:prstGeom>
        </p:spPr>
      </p:pic>
      <p:pic>
        <p:nvPicPr>
          <p:cNvPr id="14" name="Content Placeholder 7" descr="Charle.jpg"/>
          <p:cNvPicPr>
            <a:picLocks noChangeAspect="1"/>
          </p:cNvPicPr>
          <p:nvPr/>
        </p:nvPicPr>
        <p:blipFill rotWithShape="1">
          <a:blip r:embed="rId7" cstate="print"/>
          <a:srcRect l="696" r="35759"/>
          <a:stretch/>
        </p:blipFill>
        <p:spPr>
          <a:xfrm>
            <a:off x="2933636" y="1032567"/>
            <a:ext cx="2262173" cy="281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49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227EAB-5E48-4E12-A7A9-956CB2036D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1452" y="771452"/>
            <a:ext cx="6353740" cy="4810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03840D-7EED-4392-8CCF-7E3304877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4260"/>
            <a:ext cx="4572000" cy="63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1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4ED1F-4EAC-471D-9C2E-AB88780494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601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01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1" y="76200"/>
            <a:ext cx="3429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391" y="2514600"/>
            <a:ext cx="2919145" cy="3892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71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696BBBD-8E9F-4779-9C89-2582207A9A0D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8" y="634371"/>
            <a:ext cx="7452344" cy="558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328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4675563" cy="31613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C98B2D-5862-46E8-8EB4-5D8E4A54C1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43000"/>
            <a:ext cx="3265170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E0B1A1-4EC7-44BD-A9BB-9B9CEE4F5A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3" y="3461994"/>
            <a:ext cx="4724400" cy="298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573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1742" y="2492619"/>
            <a:ext cx="23805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Questions?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14834" y="3567478"/>
            <a:ext cx="331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travis.grant@pap.ufl.edu</a:t>
            </a:r>
          </a:p>
        </p:txBody>
      </p:sp>
    </p:spTree>
    <p:extLst>
      <p:ext uri="{BB962C8B-B14F-4D97-AF65-F5344CB8AC3E}">
        <p14:creationId xmlns:p14="http://schemas.microsoft.com/office/powerpoint/2010/main" val="3967664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primary care physic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67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orthopedic operating room knee prosthe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190625"/>
            <a:ext cx="6772275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923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emergency room do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09750"/>
            <a:ext cx="57150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591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emergency room trauma do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49" y="1110566"/>
            <a:ext cx="6955303" cy="463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131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the </a:t>
            </a:r>
            <a:b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Physician Assistant Profession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4191000"/>
            <a:ext cx="4724400" cy="457201"/>
          </a:xfrm>
          <a:ln>
            <a:solidFill>
              <a:schemeClr val="accent6"/>
            </a:solidFill>
          </a:ln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PA CLASS FORMED </a:t>
            </a:r>
            <a:r>
              <a:rPr lang="en-US" sz="3500" dirty="0" smtClean="0"/>
              <a:t>57</a:t>
            </a:r>
            <a:r>
              <a:rPr lang="en-US" dirty="0" smtClean="0"/>
              <a:t> </a:t>
            </a:r>
            <a:r>
              <a:rPr lang="en-US" dirty="0"/>
              <a:t>YEARS AGO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40424" y="1524000"/>
            <a:ext cx="4879157" cy="5029200"/>
          </a:xfrm>
        </p:spPr>
        <p:txBody>
          <a:bodyPr>
            <a:normAutofit/>
          </a:bodyPr>
          <a:lstStyle/>
          <a:p>
            <a:r>
              <a:rPr lang="en-US" dirty="0"/>
              <a:t>1960’s:  Uneven distribution of primary care physicians</a:t>
            </a:r>
          </a:p>
          <a:p>
            <a:endParaRPr lang="en-US" dirty="0"/>
          </a:p>
          <a:p>
            <a:r>
              <a:rPr lang="en-US" dirty="0"/>
              <a:t>Idea of “midlevel providers” from the ranks of military Corpsmen returning from </a:t>
            </a:r>
            <a:r>
              <a:rPr lang="en-US" dirty="0" smtClean="0"/>
              <a:t>Vietnam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1965:  Initial PA curriculum based on fast-tracking WWII doctor-training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410200" y="3429000"/>
            <a:ext cx="3200400" cy="609600"/>
          </a:xfrm>
          <a:ln>
            <a:solidFill>
              <a:schemeClr val="accent6"/>
            </a:solidFill>
          </a:ln>
        </p:spPr>
        <p:txBody>
          <a:bodyPr>
            <a:noAutofit/>
          </a:bodyPr>
          <a:lstStyle/>
          <a:p>
            <a:pPr algn="ctr"/>
            <a:endParaRPr lang="en-US" sz="1600" b="0" dirty="0"/>
          </a:p>
          <a:p>
            <a:pPr algn="ctr"/>
            <a:endParaRPr lang="en-US" sz="1600" b="0" dirty="0"/>
          </a:p>
          <a:p>
            <a:pPr algn="ctr"/>
            <a:endParaRPr lang="en-US" sz="1600" b="0" dirty="0"/>
          </a:p>
          <a:p>
            <a:pPr algn="ctr"/>
            <a:endParaRPr lang="en-US" sz="1600" b="0" dirty="0"/>
          </a:p>
          <a:p>
            <a:pPr algn="ctr"/>
            <a:r>
              <a:rPr lang="en-US" sz="1600" b="0" dirty="0"/>
              <a:t>Dr. Eugene Stead</a:t>
            </a:r>
          </a:p>
          <a:p>
            <a:pPr algn="ctr"/>
            <a:r>
              <a:rPr lang="en-US" sz="1600" b="0" dirty="0"/>
              <a:t>Duke University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376143"/>
            <a:ext cx="2883624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10200" y="4495800"/>
            <a:ext cx="3352800" cy="19432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870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 Profession </a:t>
            </a:r>
            <a:b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- 50 years later -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1371600"/>
            <a:ext cx="8001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2021: #1 Best Health Care Job and #1 Best Job (US News &amp; World report)</a:t>
            </a:r>
          </a:p>
          <a:p>
            <a:pPr>
              <a:buClr>
                <a:schemeClr val="accent6"/>
              </a:buClr>
            </a:pPr>
            <a:endParaRPr lang="en-US" sz="2400" dirty="0"/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2018: PA degree 8</a:t>
            </a:r>
            <a:r>
              <a:rPr lang="en-US" sz="2400" baseline="30000" dirty="0"/>
              <a:t>th</a:t>
            </a:r>
            <a:r>
              <a:rPr lang="en-US" sz="2400" dirty="0"/>
              <a:t> Best Master’s Degree for jobs (</a:t>
            </a:r>
            <a:r>
              <a:rPr lang="en-US" sz="2400" i="1" dirty="0"/>
              <a:t>Forbes)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For health care occupations 2014 – 2024: PA profession w/ high expected rate of growth (30%) (</a:t>
            </a:r>
            <a:r>
              <a:rPr lang="en-US" sz="2400" i="1" dirty="0"/>
              <a:t>Monster.com</a:t>
            </a:r>
            <a:r>
              <a:rPr lang="en-US" sz="2400" dirty="0"/>
              <a:t>)</a:t>
            </a:r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US" sz="2800" dirty="0"/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US" sz="2800" dirty="0"/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US" sz="2800" dirty="0"/>
          </a:p>
          <a:p>
            <a:pPr marL="457200" indent="-457200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US" sz="2400" dirty="0"/>
          </a:p>
          <a:p>
            <a:pPr>
              <a:buClr>
                <a:schemeClr val="accent6"/>
              </a:buClr>
            </a:pPr>
            <a:endParaRPr lang="en-US" sz="2800" i="1" dirty="0"/>
          </a:p>
          <a:p>
            <a:pPr>
              <a:buClr>
                <a:schemeClr val="accent6"/>
              </a:buClr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343400"/>
            <a:ext cx="7172377" cy="15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13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6106</TotalTime>
  <Words>842</Words>
  <Application>Microsoft Office PowerPoint</Application>
  <PresentationFormat>On-screen Show (4:3)</PresentationFormat>
  <Paragraphs>215</Paragraphs>
  <Slides>38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Wingdings</vt:lpstr>
      <vt:lpstr>Office Theme</vt:lpstr>
      <vt:lpstr>Travis Grant, MS, PA-C Assistant Professor Associate Clinical Director UF School of PA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History of the  Physician Assistant Profession</vt:lpstr>
      <vt:lpstr>PA Profession  - 50 years later -</vt:lpstr>
      <vt:lpstr>PowerPoint Presentation</vt:lpstr>
      <vt:lpstr>What is a Physician Assistant?</vt:lpstr>
      <vt:lpstr>PowerPoint Presentation</vt:lpstr>
      <vt:lpstr>What Does It Take to Work as a PA?</vt:lpstr>
      <vt:lpstr>PowerPoint Presentation</vt:lpstr>
      <vt:lpstr>PowerPoint Presentation</vt:lpstr>
      <vt:lpstr>UF  School of Physician Assistant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I be Competitive for  PA School?</vt:lpstr>
      <vt:lpstr>Direct Patient Care (DPC)  before PA school</vt:lpstr>
      <vt:lpstr>How Can I be Competitive for PA School?</vt:lpstr>
      <vt:lpstr>FAQ:  Why is shadowing a PA important?</vt:lpstr>
      <vt:lpstr>How Can I be Competitive for PA School?</vt:lpstr>
      <vt:lpstr>Physician – PA Teams</vt:lpstr>
      <vt:lpstr>Compare and Contrast  PAs and Physicians</vt:lpstr>
      <vt:lpstr>Compare and Contrast  PAs and Nurse Practitioners</vt:lpstr>
      <vt:lpstr>Helpful Resources</vt:lpstr>
      <vt:lpstr>PowerPoint Presentation</vt:lpstr>
      <vt:lpstr>This Could Be You!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Florida Academic Health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Fromm,Jason Steven</dc:creator>
  <cp:lastModifiedBy>Grant,Travis L</cp:lastModifiedBy>
  <cp:revision>307</cp:revision>
  <cp:lastPrinted>2018-04-17T14:47:30Z</cp:lastPrinted>
  <dcterms:created xsi:type="dcterms:W3CDTF">2016-02-22T19:59:52Z</dcterms:created>
  <dcterms:modified xsi:type="dcterms:W3CDTF">2022-08-16T13:51:01Z</dcterms:modified>
</cp:coreProperties>
</file>