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9" r:id="rId1"/>
  </p:sldMasterIdLst>
  <p:sldIdLst>
    <p:sldId id="258" r:id="rId2"/>
    <p:sldId id="259" r:id="rId3"/>
    <p:sldId id="264" r:id="rId4"/>
    <p:sldId id="268" r:id="rId5"/>
    <p:sldId id="260" r:id="rId6"/>
    <p:sldId id="266" r:id="rId7"/>
    <p:sldId id="267" r:id="rId8"/>
    <p:sldId id="263" r:id="rId9"/>
    <p:sldId id="265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67733-AC19-4CAB-A9FB-CEE7AEE634EE}" v="1128" dt="2022-10-24T02:29:05.289"/>
    <p1510:client id="{DB2C4B2E-6EEE-4323-9169-3C6DF288135D}" v="3" dt="2022-10-27T19:23:42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10/27/2022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22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6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09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10/27/2022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8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10/27/2022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10/27/2022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8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10/27/2022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89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10/27/2022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0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10/27/2022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1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10/27/2022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5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8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deed.com/career-advice/career-development/magna-cum-laude-gpa-vs-summa-cum-laude-gp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F3A4833F-B17D-1340-F1DE-671839666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69" r="-1" b="21867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5600" dirty="0">
                <a:ea typeface="Meiryo"/>
              </a:rPr>
              <a:t>Physician Associate Journey</a:t>
            </a:r>
            <a:endParaRPr lang="en-US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ea typeface="Meiryo"/>
              </a:rPr>
              <a:t>Leon </a:t>
            </a:r>
            <a:r>
              <a:rPr lang="en-US" sz="1500" err="1">
                <a:ea typeface="Meiryo"/>
              </a:rPr>
              <a:t>Jin</a:t>
            </a:r>
            <a:r>
              <a:rPr lang="en-US" sz="1500">
                <a:ea typeface="Meiryo"/>
              </a:rPr>
              <a:t> Chen</a:t>
            </a:r>
          </a:p>
          <a:p>
            <a:pPr algn="ctr">
              <a:lnSpc>
                <a:spcPct val="120000"/>
              </a:lnSpc>
            </a:pPr>
            <a:r>
              <a:rPr lang="en-US" sz="1500">
                <a:ea typeface="Meiryo"/>
              </a:rPr>
              <a:t>MPAS, PA-C</a:t>
            </a:r>
          </a:p>
        </p:txBody>
      </p:sp>
    </p:spTree>
    <p:extLst>
      <p:ext uri="{BB962C8B-B14F-4D97-AF65-F5344CB8AC3E}">
        <p14:creationId xmlns:p14="http://schemas.microsoft.com/office/powerpoint/2010/main" val="93712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outdoor, tree, sport&#10;&#10;Description automatically generated">
            <a:extLst>
              <a:ext uri="{FF2B5EF4-FFF2-40B4-BE49-F238E27FC236}">
                <a16:creationId xmlns:a16="http://schemas.microsoft.com/office/drawing/2014/main" id="{123A0E60-0988-FF09-85ED-C2E0D4E6B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70" b="1086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5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2FF28B7-247C-1921-1ECF-B64113AEE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341" b="2640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B6282ECA-3A0E-4731-5B5D-D7EEB9710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0" r="3374"/>
          <a:stretch/>
        </p:blipFill>
        <p:spPr>
          <a:xfrm>
            <a:off x="20" y="-1"/>
            <a:ext cx="6073118" cy="6858000"/>
          </a:xfrm>
          <a:prstGeom prst="rect">
            <a:avLst/>
          </a:prstGeom>
        </p:spPr>
      </p:pic>
      <p:pic>
        <p:nvPicPr>
          <p:cNvPr id="12" name="Picture 12" descr="A picture containing person, clothing, outdoor, posing&#10;&#10;Description automatically generated">
            <a:extLst>
              <a:ext uri="{FF2B5EF4-FFF2-40B4-BE49-F238E27FC236}">
                <a16:creationId xmlns:a16="http://schemas.microsoft.com/office/drawing/2014/main" id="{81D939C8-FB96-9810-ECE2-98A60F443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759" r="20924"/>
          <a:stretch/>
        </p:blipFill>
        <p:spPr>
          <a:xfrm>
            <a:off x="6118861" y="10"/>
            <a:ext cx="6073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4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dressed&#10;&#10;Description automatically generated">
            <a:extLst>
              <a:ext uri="{FF2B5EF4-FFF2-40B4-BE49-F238E27FC236}">
                <a16:creationId xmlns:a16="http://schemas.microsoft.com/office/drawing/2014/main" id="{8B279725-8045-B003-B920-D84632FCB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502" b="2624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0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6020-741A-5912-BE5C-40078FD7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eiryo"/>
              </a:rPr>
              <a:t>Disclosures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EEA45-90A1-3141-BFDE-977B6833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I am not paid to speak at any conference or panel. Everything I do say is my opinion as well as knowledge.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I am honest with my answers, but I will not answer any questions about pre-requisites, that said, do not be afraid to ask questions (publicly or privately).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Everyone's journey to PA school is entirely different! The most important lesson is making the most of it!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endParaRPr lang="en-US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48725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21C4495-06C7-4D38-A504-47181B43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5999" y="0"/>
            <a:ext cx="6096000" cy="6858000"/>
          </a:xfrm>
          <a:custGeom>
            <a:avLst/>
            <a:gdLst>
              <a:gd name="connsiteX0" fmla="*/ 2995083 w 6119349"/>
              <a:gd name="connsiteY0" fmla="*/ 0 h 6858000"/>
              <a:gd name="connsiteX1" fmla="*/ 1980895 w 6119349"/>
              <a:gd name="connsiteY1" fmla="*/ 0 h 6858000"/>
              <a:gd name="connsiteX2" fmla="*/ 323851 w 6119349"/>
              <a:gd name="connsiteY2" fmla="*/ 0 h 6858000"/>
              <a:gd name="connsiteX3" fmla="*/ 0 w 6119349"/>
              <a:gd name="connsiteY3" fmla="*/ 0 h 6858000"/>
              <a:gd name="connsiteX4" fmla="*/ 0 w 6119349"/>
              <a:gd name="connsiteY4" fmla="*/ 6858000 h 6858000"/>
              <a:gd name="connsiteX5" fmla="*/ 323851 w 6119349"/>
              <a:gd name="connsiteY5" fmla="*/ 6858000 h 6858000"/>
              <a:gd name="connsiteX6" fmla="*/ 1980895 w 6119349"/>
              <a:gd name="connsiteY6" fmla="*/ 6858000 h 6858000"/>
              <a:gd name="connsiteX7" fmla="*/ 2995083 w 6119349"/>
              <a:gd name="connsiteY7" fmla="*/ 6858000 h 6858000"/>
              <a:gd name="connsiteX8" fmla="*/ 2995083 w 6119349"/>
              <a:gd name="connsiteY8" fmla="*/ 6847549 h 6858000"/>
              <a:gd name="connsiteX9" fmla="*/ 3403093 w 6119349"/>
              <a:gd name="connsiteY9" fmla="*/ 6847549 h 6858000"/>
              <a:gd name="connsiteX10" fmla="*/ 3616595 w 6119349"/>
              <a:gd name="connsiteY10" fmla="*/ 6847549 h 6858000"/>
              <a:gd name="connsiteX11" fmla="*/ 3728351 w 6119349"/>
              <a:gd name="connsiteY11" fmla="*/ 6770384 h 6858000"/>
              <a:gd name="connsiteX12" fmla="*/ 4244999 w 6119349"/>
              <a:gd name="connsiteY12" fmla="*/ 6365836 h 6858000"/>
              <a:gd name="connsiteX13" fmla="*/ 6119349 w 6119349"/>
              <a:gd name="connsiteY13" fmla="*/ 3621068 h 6858000"/>
              <a:gd name="connsiteX14" fmla="*/ 4518450 w 6119349"/>
              <a:gd name="connsiteY14" fmla="*/ 25401 h 6858000"/>
              <a:gd name="connsiteX15" fmla="*/ 4496326 w 6119349"/>
              <a:gd name="connsiteY15" fmla="*/ 10450 h 6858000"/>
              <a:gd name="connsiteX16" fmla="*/ 3403093 w 6119349"/>
              <a:gd name="connsiteY16" fmla="*/ 10450 h 6858000"/>
              <a:gd name="connsiteX17" fmla="*/ 2995083 w 6119349"/>
              <a:gd name="connsiteY17" fmla="*/ 10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9349" h="6858000">
                <a:moveTo>
                  <a:pt x="2995083" y="0"/>
                </a:moveTo>
                <a:lnTo>
                  <a:pt x="1980895" y="0"/>
                </a:lnTo>
                <a:lnTo>
                  <a:pt x="323851" y="0"/>
                </a:lnTo>
                <a:lnTo>
                  <a:pt x="0" y="0"/>
                </a:lnTo>
                <a:lnTo>
                  <a:pt x="0" y="6858000"/>
                </a:lnTo>
                <a:lnTo>
                  <a:pt x="323851" y="6858000"/>
                </a:lnTo>
                <a:lnTo>
                  <a:pt x="1980895" y="6858000"/>
                </a:lnTo>
                <a:lnTo>
                  <a:pt x="2995083" y="6858000"/>
                </a:lnTo>
                <a:lnTo>
                  <a:pt x="2995083" y="6847549"/>
                </a:lnTo>
                <a:lnTo>
                  <a:pt x="3403093" y="6847549"/>
                </a:lnTo>
                <a:lnTo>
                  <a:pt x="3616595" y="6847549"/>
                </a:lnTo>
                <a:lnTo>
                  <a:pt x="3728351" y="6770384"/>
                </a:lnTo>
                <a:cubicBezTo>
                  <a:pt x="3902169" y="6643282"/>
                  <a:pt x="4072796" y="6505990"/>
                  <a:pt x="4244999" y="6365836"/>
                </a:cubicBezTo>
                <a:cubicBezTo>
                  <a:pt x="5190624" y="5596214"/>
                  <a:pt x="6119349" y="4964437"/>
                  <a:pt x="6119349" y="3621068"/>
                </a:cubicBezTo>
                <a:cubicBezTo>
                  <a:pt x="6119349" y="2097263"/>
                  <a:pt x="5545613" y="762791"/>
                  <a:pt x="4518450" y="25401"/>
                </a:cubicBezTo>
                <a:lnTo>
                  <a:pt x="4496326" y="10450"/>
                </a:lnTo>
                <a:lnTo>
                  <a:pt x="3403093" y="10450"/>
                </a:lnTo>
                <a:lnTo>
                  <a:pt x="2995083" y="1045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54DC750-3087-4E36-AD5D-5D8FCA91C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641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7ED9B-7701-DA8A-7432-5BC15905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3"/>
            <a:ext cx="4914973" cy="1639888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ea typeface="Meiryo"/>
              </a:rPr>
              <a:t>University of Florida Undergraduate Life</a:t>
            </a:r>
          </a:p>
        </p:txBody>
      </p:sp>
      <p:sp>
        <p:nvSpPr>
          <p:cNvPr id="70" name="Content Placeholder 10">
            <a:extLst>
              <a:ext uri="{FF2B5EF4-FFF2-40B4-BE49-F238E27FC236}">
                <a16:creationId xmlns:a16="http://schemas.microsoft.com/office/drawing/2014/main" id="{D950E811-BA08-94C0-C5D4-56C36C9FC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312988"/>
            <a:ext cx="4518277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Enjoy it and make the most of it!</a:t>
            </a:r>
            <a:endParaRPr lang="en-US"/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Hands down of the best experiences I can remember.</a:t>
            </a:r>
          </a:p>
          <a:p>
            <a:endParaRPr lang="en-US" dirty="0">
              <a:ea typeface="Meiryo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14216FE-B0F1-4AE2-814B-B8459DC08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8518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711F7A7-7E0C-F679-9E82-452A17CDD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3" r="13881" b="-1"/>
          <a:stretch/>
        </p:blipFill>
        <p:spPr>
          <a:xfrm>
            <a:off x="6380397" y="-3"/>
            <a:ext cx="3077014" cy="3488435"/>
          </a:xfrm>
          <a:custGeom>
            <a:avLst/>
            <a:gdLst/>
            <a:ahLst/>
            <a:cxnLst/>
            <a:rect l="l" t="t" r="r" b="b"/>
            <a:pathLst>
              <a:path w="3058874" h="3470148">
                <a:moveTo>
                  <a:pt x="1619455" y="0"/>
                </a:moveTo>
                <a:lnTo>
                  <a:pt x="2712688" y="0"/>
                </a:lnTo>
                <a:lnTo>
                  <a:pt x="3058874" y="0"/>
                </a:lnTo>
                <a:lnTo>
                  <a:pt x="3058874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4" name="Picture 4" descr="A picture containing person, wall, indoor, wearing&#10;&#10;Description automatically generated">
            <a:extLst>
              <a:ext uri="{FF2B5EF4-FFF2-40B4-BE49-F238E27FC236}">
                <a16:creationId xmlns:a16="http://schemas.microsoft.com/office/drawing/2014/main" id="{1555F647-E12D-4E36-9BCC-B214611AA4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98" r="26745" b="-3"/>
          <a:stretch/>
        </p:blipFill>
        <p:spPr>
          <a:xfrm>
            <a:off x="9503284" y="-1"/>
            <a:ext cx="2688720" cy="348843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50A55A2-2A7B-98EF-DB8D-D6199EC373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939"/>
          <a:stretch/>
        </p:blipFill>
        <p:spPr>
          <a:xfrm>
            <a:off x="6382116" y="3534155"/>
            <a:ext cx="3075296" cy="3323845"/>
          </a:xfrm>
          <a:custGeom>
            <a:avLst/>
            <a:gdLst/>
            <a:ahLst/>
            <a:cxnLst/>
            <a:rect l="l" t="t" r="r" b="b"/>
            <a:pathLst>
              <a:path w="3057156" h="3305556">
                <a:moveTo>
                  <a:pt x="1630" y="0"/>
                </a:moveTo>
                <a:lnTo>
                  <a:pt x="3057156" y="0"/>
                </a:lnTo>
                <a:lnTo>
                  <a:pt x="3057156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3118C10-FB3D-B9EE-D45D-7109027D25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745" b="-4"/>
          <a:stretch/>
        </p:blipFill>
        <p:spPr>
          <a:xfrm>
            <a:off x="9521575" y="3534157"/>
            <a:ext cx="2670275" cy="332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83ACF7-49B1-2AF7-BC91-D8770810A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" r="26603"/>
          <a:stretch/>
        </p:blipFill>
        <p:spPr>
          <a:xfrm>
            <a:off x="20" y="10"/>
            <a:ext cx="3641670" cy="340613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6198DC6-09D4-889C-3EF7-7A628EAFB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16" r="16918" b="-1"/>
          <a:stretch/>
        </p:blipFill>
        <p:spPr>
          <a:xfrm>
            <a:off x="20" y="3451860"/>
            <a:ext cx="3641670" cy="3406140"/>
          </a:xfrm>
          <a:custGeom>
            <a:avLst/>
            <a:gdLst/>
            <a:ahLst/>
            <a:cxnLst/>
            <a:rect l="l" t="t" r="r" b="b"/>
            <a:pathLst>
              <a:path w="3604060" h="6858000">
                <a:moveTo>
                  <a:pt x="0" y="0"/>
                </a:moveTo>
                <a:lnTo>
                  <a:pt x="3604060" y="0"/>
                </a:lnTo>
                <a:lnTo>
                  <a:pt x="36040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3F467BD-01BC-F839-A669-8B17CFDD26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972"/>
          <a:stretch/>
        </p:blipFill>
        <p:spPr>
          <a:xfrm>
            <a:off x="3645079" y="21177"/>
            <a:ext cx="6105573" cy="6857990"/>
          </a:xfrm>
          <a:custGeom>
            <a:avLst/>
            <a:gdLst/>
            <a:ahLst/>
            <a:cxnLst/>
            <a:rect l="l" t="t" r="r" b="b"/>
            <a:pathLst>
              <a:path w="6105573" h="6858000">
                <a:moveTo>
                  <a:pt x="0" y="0"/>
                </a:moveTo>
                <a:lnTo>
                  <a:pt x="5225842" y="0"/>
                </a:lnTo>
                <a:lnTo>
                  <a:pt x="5203718" y="14997"/>
                </a:lnTo>
                <a:cubicBezTo>
                  <a:pt x="4176555" y="754641"/>
                  <a:pt x="3602819" y="2093192"/>
                  <a:pt x="3602819" y="3621656"/>
                </a:cubicBezTo>
                <a:cubicBezTo>
                  <a:pt x="3602819" y="4969131"/>
                  <a:pt x="4531544" y="5602839"/>
                  <a:pt x="5477169" y="6374814"/>
                </a:cubicBezTo>
                <a:cubicBezTo>
                  <a:pt x="5649372" y="6515397"/>
                  <a:pt x="5819999" y="6653108"/>
                  <a:pt x="5993817" y="6780599"/>
                </a:cubicBezTo>
                <a:lnTo>
                  <a:pt x="61055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3592" y="0"/>
            <a:ext cx="4998409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251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4FB21-E31C-EC8A-6B8E-B45D7600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ea typeface="Meiryo"/>
              </a:rPr>
              <a:t>More Undergrad</a:t>
            </a:r>
            <a:br>
              <a:rPr lang="en-US" dirty="0">
                <a:ea typeface="Meiryo"/>
              </a:rPr>
            </a:br>
            <a:r>
              <a:rPr lang="en-US" dirty="0">
                <a:ea typeface="Meiryo"/>
              </a:rPr>
              <a:t>Photos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DF51C5-E051-687C-5BA4-5C2DF61E5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dirty="0">
                <a:ea typeface="Meiryo"/>
              </a:rPr>
              <a:t>Enjoy.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6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241B-2D15-8B84-439F-E0D49458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eiryo"/>
              </a:rPr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C0EB-4506-0A29-2951-B6D7F7914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First Generation Chinese American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UF Class of 2014 with Bachelors of Science in Microbiology</a:t>
            </a:r>
          </a:p>
          <a:p>
            <a:pPr marL="571500" lvl="1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 GPA: 3.8, Science GPA: 3.9 - </a:t>
            </a:r>
            <a:r>
              <a:rPr lang="en-US" dirty="0">
                <a:hlinkClick r:id="rId2"/>
              </a:rPr>
              <a:t>Magna Cum Laude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Typical Pre-medical track</a:t>
            </a:r>
            <a:endParaRPr lang="en-US" i="0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endParaRPr lang="en-US" i="0" dirty="0">
              <a:ea typeface="Meiryo"/>
            </a:endParaRPr>
          </a:p>
          <a:p>
            <a:pPr marL="285750" lvl="2">
              <a:buFont typeface="Arial" panose="020B0503020204020204" pitchFamily="34" charset="0"/>
              <a:buChar char="•"/>
            </a:pPr>
            <a:endParaRPr lang="en-US" i="0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endParaRPr lang="en-US" i="0" dirty="0">
              <a:ea typeface="Meiryo"/>
            </a:endParaRPr>
          </a:p>
          <a:p>
            <a:pPr marL="285750" lvl="1" indent="-285750">
              <a:buFont typeface="Arial" panose="020B0503020204020204" pitchFamily="34" charset="0"/>
              <a:buChar char="•"/>
            </a:pPr>
            <a:endParaRPr lang="en-US" i="0">
              <a:ea typeface="Meiryo"/>
            </a:endParaRPr>
          </a:p>
          <a:p>
            <a:pPr marL="285750" lvl="2" indent="-285750">
              <a:buFont typeface="Arial" panose="020B0503020204020204" pitchFamily="34" charset="0"/>
              <a:buChar char="•"/>
            </a:pPr>
            <a:endParaRPr lang="en-US" i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90398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D407B34-875F-DE02-5B95-E9F8948C7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466"/>
          <a:stretch/>
        </p:blipFill>
        <p:spPr>
          <a:xfrm>
            <a:off x="20" y="10"/>
            <a:ext cx="3641670" cy="3406130"/>
          </a:xfrm>
          <a:prstGeom prst="rect">
            <a:avLst/>
          </a:prstGeom>
        </p:spPr>
      </p:pic>
      <p:pic>
        <p:nvPicPr>
          <p:cNvPr id="5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45B64AF-02F6-4FE1-436A-5FFDF6E36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68" r="-2" b="-2"/>
          <a:stretch/>
        </p:blipFill>
        <p:spPr>
          <a:xfrm>
            <a:off x="20" y="3451860"/>
            <a:ext cx="3641670" cy="3406140"/>
          </a:xfrm>
          <a:custGeom>
            <a:avLst/>
            <a:gdLst/>
            <a:ahLst/>
            <a:cxnLst/>
            <a:rect l="l" t="t" r="r" b="b"/>
            <a:pathLst>
              <a:path w="3604060" h="6858000">
                <a:moveTo>
                  <a:pt x="0" y="0"/>
                </a:moveTo>
                <a:lnTo>
                  <a:pt x="3604060" y="0"/>
                </a:lnTo>
                <a:lnTo>
                  <a:pt x="36040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89A9093-D106-50B6-53B1-EE4DE3F03E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758"/>
          <a:stretch/>
        </p:blipFill>
        <p:spPr>
          <a:xfrm>
            <a:off x="3687412" y="10"/>
            <a:ext cx="6105573" cy="6857990"/>
          </a:xfrm>
          <a:custGeom>
            <a:avLst/>
            <a:gdLst/>
            <a:ahLst/>
            <a:cxnLst/>
            <a:rect l="l" t="t" r="r" b="b"/>
            <a:pathLst>
              <a:path w="6105573" h="6858000">
                <a:moveTo>
                  <a:pt x="0" y="0"/>
                </a:moveTo>
                <a:lnTo>
                  <a:pt x="5225842" y="0"/>
                </a:lnTo>
                <a:lnTo>
                  <a:pt x="5203718" y="14997"/>
                </a:lnTo>
                <a:cubicBezTo>
                  <a:pt x="4176555" y="754641"/>
                  <a:pt x="3602819" y="2093192"/>
                  <a:pt x="3602819" y="3621656"/>
                </a:cubicBezTo>
                <a:cubicBezTo>
                  <a:pt x="3602819" y="4969131"/>
                  <a:pt x="4531544" y="5602839"/>
                  <a:pt x="5477169" y="6374814"/>
                </a:cubicBezTo>
                <a:cubicBezTo>
                  <a:pt x="5649372" y="6515397"/>
                  <a:pt x="5819999" y="6653108"/>
                  <a:pt x="5993817" y="6780599"/>
                </a:cubicBezTo>
                <a:lnTo>
                  <a:pt x="61055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3592" y="0"/>
            <a:ext cx="4998409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251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4FFFB-0817-3B59-8282-D1DF469D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en-US" dirty="0">
                <a:ea typeface="Meiryo"/>
              </a:rPr>
              <a:t>Patient Contact Hours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7EF054-824E-A314-71D2-F4A1330D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dirty="0">
                <a:ea typeface="Meiryo"/>
              </a:rPr>
              <a:t>Patient Care Assistant:</a:t>
            </a:r>
          </a:p>
          <a:p>
            <a:r>
              <a:rPr lang="en-US" dirty="0">
                <a:ea typeface="Meiryo"/>
              </a:rPr>
              <a:t>Nightshift on Unit 66 – Cardiac IMC/MS</a:t>
            </a:r>
          </a:p>
          <a:p>
            <a:r>
              <a:rPr lang="en-US" dirty="0">
                <a:ea typeface="Meiryo"/>
              </a:rPr>
              <a:t>Over 4,000 PCE Hours</a:t>
            </a:r>
          </a:p>
        </p:txBody>
      </p:sp>
    </p:spTree>
    <p:extLst>
      <p:ext uri="{BB962C8B-B14F-4D97-AF65-F5344CB8AC3E}">
        <p14:creationId xmlns:p14="http://schemas.microsoft.com/office/powerpoint/2010/main" val="294543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39B2953-6FDE-6C6C-91A6-1F300EA18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5173"/>
          <a:stretch/>
        </p:blipFill>
        <p:spPr>
          <a:xfrm>
            <a:off x="20" y="10"/>
            <a:ext cx="3641670" cy="3406130"/>
          </a:xfrm>
          <a:prstGeom prst="rect">
            <a:avLst/>
          </a:prstGeom>
        </p:spPr>
      </p:pic>
      <p:pic>
        <p:nvPicPr>
          <p:cNvPr id="6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983E910-211C-EC42-D2BF-13433242B8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45" r="9470" b="2"/>
          <a:stretch/>
        </p:blipFill>
        <p:spPr>
          <a:xfrm>
            <a:off x="20" y="3451860"/>
            <a:ext cx="3641670" cy="3406140"/>
          </a:xfrm>
          <a:custGeom>
            <a:avLst/>
            <a:gdLst/>
            <a:ahLst/>
            <a:cxnLst/>
            <a:rect l="l" t="t" r="r" b="b"/>
            <a:pathLst>
              <a:path w="3604060" h="6858000">
                <a:moveTo>
                  <a:pt x="0" y="0"/>
                </a:moveTo>
                <a:lnTo>
                  <a:pt x="3604060" y="0"/>
                </a:lnTo>
                <a:lnTo>
                  <a:pt x="36040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4054572-4F2E-8102-0DB6-9D0E6A9C11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9858"/>
          <a:stretch/>
        </p:blipFill>
        <p:spPr>
          <a:xfrm>
            <a:off x="3687412" y="10"/>
            <a:ext cx="6105573" cy="6857990"/>
          </a:xfrm>
          <a:custGeom>
            <a:avLst/>
            <a:gdLst/>
            <a:ahLst/>
            <a:cxnLst/>
            <a:rect l="l" t="t" r="r" b="b"/>
            <a:pathLst>
              <a:path w="6105573" h="6858000">
                <a:moveTo>
                  <a:pt x="0" y="0"/>
                </a:moveTo>
                <a:lnTo>
                  <a:pt x="5225842" y="0"/>
                </a:lnTo>
                <a:lnTo>
                  <a:pt x="5203718" y="14997"/>
                </a:lnTo>
                <a:cubicBezTo>
                  <a:pt x="4176555" y="754641"/>
                  <a:pt x="3602819" y="2093192"/>
                  <a:pt x="3602819" y="3621656"/>
                </a:cubicBezTo>
                <a:cubicBezTo>
                  <a:pt x="3602819" y="4969131"/>
                  <a:pt x="4531544" y="5602839"/>
                  <a:pt x="5477169" y="6374814"/>
                </a:cubicBezTo>
                <a:cubicBezTo>
                  <a:pt x="5649372" y="6515397"/>
                  <a:pt x="5819999" y="6653108"/>
                  <a:pt x="5993817" y="6780599"/>
                </a:cubicBezTo>
                <a:lnTo>
                  <a:pt x="61055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3" name="Freeform: Shape 16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3592" y="0"/>
            <a:ext cx="4998409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251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2E84E-5E62-DC52-DEAE-9050B1D4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en-US" dirty="0">
                <a:ea typeface="Meiryo"/>
              </a:rPr>
              <a:t>Growth Year Photos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93A8C026-6609-68D3-6C9D-8026006F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dirty="0">
                <a:ea typeface="Meiryo"/>
              </a:rPr>
              <a:t>Night Mafia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9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1D18311-B3B0-051B-8B1B-E554C35DB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466"/>
          <a:stretch/>
        </p:blipFill>
        <p:spPr>
          <a:xfrm>
            <a:off x="20" y="10"/>
            <a:ext cx="3641670" cy="3406130"/>
          </a:xfrm>
          <a:prstGeom prst="rect">
            <a:avLst/>
          </a:prstGeom>
        </p:spPr>
      </p:pic>
      <p:pic>
        <p:nvPicPr>
          <p:cNvPr id="6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23AB9EB-441C-7A9E-B59D-FB8642216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14" r="2" b="2"/>
          <a:stretch/>
        </p:blipFill>
        <p:spPr>
          <a:xfrm>
            <a:off x="20" y="3451860"/>
            <a:ext cx="3641670" cy="3406140"/>
          </a:xfrm>
          <a:custGeom>
            <a:avLst/>
            <a:gdLst/>
            <a:ahLst/>
            <a:cxnLst/>
            <a:rect l="l" t="t" r="r" b="b"/>
            <a:pathLst>
              <a:path w="3604060" h="6858000">
                <a:moveTo>
                  <a:pt x="0" y="0"/>
                </a:moveTo>
                <a:lnTo>
                  <a:pt x="3604060" y="0"/>
                </a:lnTo>
                <a:lnTo>
                  <a:pt x="36040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AC0B0A3-59CB-F783-4FE5-5BAAC74A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19" r="4153"/>
          <a:stretch/>
        </p:blipFill>
        <p:spPr>
          <a:xfrm>
            <a:off x="3687412" y="10"/>
            <a:ext cx="6105573" cy="6857990"/>
          </a:xfrm>
          <a:custGeom>
            <a:avLst/>
            <a:gdLst/>
            <a:ahLst/>
            <a:cxnLst/>
            <a:rect l="l" t="t" r="r" b="b"/>
            <a:pathLst>
              <a:path w="6105573" h="6858000">
                <a:moveTo>
                  <a:pt x="0" y="0"/>
                </a:moveTo>
                <a:lnTo>
                  <a:pt x="5225842" y="0"/>
                </a:lnTo>
                <a:lnTo>
                  <a:pt x="5203718" y="14997"/>
                </a:lnTo>
                <a:cubicBezTo>
                  <a:pt x="4176555" y="754641"/>
                  <a:pt x="3602819" y="2093192"/>
                  <a:pt x="3602819" y="3621656"/>
                </a:cubicBezTo>
                <a:cubicBezTo>
                  <a:pt x="3602819" y="4969131"/>
                  <a:pt x="4531544" y="5602839"/>
                  <a:pt x="5477169" y="6374814"/>
                </a:cubicBezTo>
                <a:cubicBezTo>
                  <a:pt x="5649372" y="6515397"/>
                  <a:pt x="5819999" y="6653108"/>
                  <a:pt x="5993817" y="6780599"/>
                </a:cubicBezTo>
                <a:lnTo>
                  <a:pt x="61055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3592" y="0"/>
            <a:ext cx="4998409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251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ea typeface="Meiryo"/>
              </a:rPr>
              <a:t>Mobile Outreach</a:t>
            </a:r>
            <a:br>
              <a:rPr lang="en-US" dirty="0">
                <a:ea typeface="Meiryo"/>
              </a:rPr>
            </a:br>
            <a:r>
              <a:rPr lang="en-US" dirty="0">
                <a:ea typeface="Meiryo"/>
              </a:rPr>
              <a:t>Clinic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A8F4E0-0F75-B9B3-775D-CA36BA3E3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dirty="0">
                <a:ea typeface="Meiryo"/>
              </a:rPr>
              <a:t>Volunteer Hours: ~ 400</a:t>
            </a:r>
          </a:p>
          <a:p>
            <a:r>
              <a:rPr lang="en-US" dirty="0">
                <a:ea typeface="Meiryo"/>
              </a:rPr>
              <a:t>Medical Scribe</a:t>
            </a:r>
          </a:p>
          <a:p>
            <a:r>
              <a:rPr lang="en-US" dirty="0">
                <a:ea typeface="Meiryo"/>
              </a:rPr>
              <a:t>Care Coordinator</a:t>
            </a:r>
          </a:p>
          <a:p>
            <a:endParaRPr lang="en-US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44820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A08B-5ABA-B46C-C35B-C505FCFB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eiryo"/>
              </a:rPr>
              <a:t>Application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81ED9-FA81-8029-E68A-AE6B8E2A4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r>
              <a:rPr lang="en-US" dirty="0">
                <a:ea typeface="Meiryo"/>
              </a:rPr>
              <a:t>Applied to CASPA in 2017; total of three growth years including the switch from pre-med to pre-PA</a:t>
            </a:r>
          </a:p>
          <a:p>
            <a:endParaRPr lang="en-US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Total school applied: 15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Interviews: 7/14 (went/invited)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Accepted my offer to UF COM SPAS Class of 2020.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dirty="0">
                <a:ea typeface="Meiryo"/>
              </a:rPr>
              <a:t>Double Gator 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endParaRPr lang="en-US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420723532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SketchLinesVTI</vt:lpstr>
      <vt:lpstr>Physician Associate Journey</vt:lpstr>
      <vt:lpstr>Disclosures</vt:lpstr>
      <vt:lpstr>University of Florida Undergraduate Life</vt:lpstr>
      <vt:lpstr>More Undergrad Photos</vt:lpstr>
      <vt:lpstr>Statistics</vt:lpstr>
      <vt:lpstr>Patient Contact Hours</vt:lpstr>
      <vt:lpstr>Growth Year Photos</vt:lpstr>
      <vt:lpstr>Mobile Outreach Clinic</vt:lpstr>
      <vt:lpstr>Application Process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-</cp:lastModifiedBy>
  <cp:revision>198</cp:revision>
  <dcterms:created xsi:type="dcterms:W3CDTF">2019-10-16T03:03:10Z</dcterms:created>
  <dcterms:modified xsi:type="dcterms:W3CDTF">2022-10-27T19:24:37Z</dcterms:modified>
</cp:coreProperties>
</file>